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7"/>
  </p:notesMasterIdLst>
  <p:sldIdLst>
    <p:sldId id="294" r:id="rId2"/>
    <p:sldId id="257" r:id="rId3"/>
    <p:sldId id="267" r:id="rId4"/>
    <p:sldId id="258" r:id="rId5"/>
    <p:sldId id="271" r:id="rId6"/>
    <p:sldId id="272" r:id="rId7"/>
    <p:sldId id="274" r:id="rId8"/>
    <p:sldId id="275" r:id="rId9"/>
    <p:sldId id="280" r:id="rId10"/>
    <p:sldId id="281" r:id="rId11"/>
    <p:sldId id="295" r:id="rId12"/>
    <p:sldId id="260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4" autoAdjust="0"/>
    <p:restoredTop sz="94660"/>
  </p:normalViewPr>
  <p:slideViewPr>
    <p:cSldViewPr>
      <p:cViewPr varScale="1">
        <p:scale>
          <a:sx n="87" d="100"/>
          <a:sy n="87" d="100"/>
        </p:scale>
        <p:origin x="1506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EDD80A-6CB0-4706-96F3-97B36BEA45CC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C0725ED-865B-4E26-A96F-A5DB00A630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13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15D007-6F51-4413-886D-4320C76B9FB2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98846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63230-F762-4796-A6F5-F4F07101A527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D4078-7EBD-44AE-AB39-D1F9430BBB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163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E70F1-A032-4372-A251-E0BC3DCA43AD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5EB1B-28C5-458A-91EB-0E3D1D90E6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709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5A081-5E3E-4A34-9CC9-98B17C7C2CDC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E43A1-C7DB-4B15-8FE6-93DB58A827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359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574E1-6F1A-44BB-BC3E-FE9CC17EFBBB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B8D48-455C-4AAE-9BFD-A0B3C4ACA9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753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A0BEC-0A8D-4C64-BD46-1F930CC363EA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BBC8C-808C-4E9D-BC4F-D1D439754C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23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8F648-D490-4E2C-96AB-DDE7AFB19AE5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4D891-2A5D-4B66-A1AB-6D8550014D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212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92499-670D-45C6-B4E1-E1DF3DE331A7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97862-68ED-4408-A8DD-F420DD16D1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992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E1760-DE05-493B-AAAC-0621BAE18ECC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5F50C-8846-44CA-9662-BBD59A3F6C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269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5D067-5F4B-4286-9074-2BF77D193091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D8335-3734-481D-AFCC-7DFCEBC0A0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939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2E1B7-859C-44FC-AADA-166215EA7DDC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E6F06-BA9D-4724-821A-CB7332FC39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36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C8B5E-E3DA-4BA1-B461-27EC3A0B51A7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813BC-B7B8-4C18-AC82-788EA745EB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419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407075-D3FF-46E5-B5B8-E8E11E2D0795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618332-E35E-4EA6-B48D-1A411B0E0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9qe0EajbIA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P6TB8kiZB0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rMRwddl7iQ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rNJC0FI4aS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en.wikipedia.org/wiki/File:Avispa_marin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pYUZxS1bZR4" TargetMode="Externa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s://www.youtube.com/watch?v=eyCigZ_bsT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Tp38DUjUn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075" name="Picture 2" descr="https://sharon-taxonomy2009-p3.wikispaces.com/file/view/Cnidaria2.bmp/95590158/594x426/Cnidaria2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988"/>
            <a:ext cx="9140825" cy="68849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7886700" cy="4351338"/>
          </a:xfrm>
        </p:spPr>
        <p:txBody>
          <a:bodyPr/>
          <a:lstStyle/>
          <a:p>
            <a:pPr eaLnBrk="1" hangingPunct="1"/>
            <a:r>
              <a:rPr lang="en-US" altLang="en-US" sz="4400" b="1" smtClean="0"/>
              <a:t>Comb Jellies</a:t>
            </a:r>
          </a:p>
          <a:p>
            <a:pPr lvl="1" eaLnBrk="1" hangingPunct="1"/>
            <a:r>
              <a:rPr lang="en-US" altLang="en-US" sz="4000" b="1" smtClean="0"/>
              <a:t>Phylum Ctenophora – NOT a cnidarian!</a:t>
            </a:r>
          </a:p>
          <a:p>
            <a:pPr lvl="1" eaLnBrk="1" hangingPunct="1"/>
            <a:r>
              <a:rPr lang="en-US" altLang="en-US" sz="4000" b="1" smtClean="0">
                <a:solidFill>
                  <a:srgbClr val="FF0000"/>
                </a:solidFill>
              </a:rPr>
              <a:t>8 </a:t>
            </a:r>
            <a:r>
              <a:rPr lang="en-US" altLang="en-US" sz="4000" b="1" smtClean="0"/>
              <a:t>rows of cilia that look like combs</a:t>
            </a:r>
          </a:p>
          <a:p>
            <a:pPr lvl="1" eaLnBrk="1" hangingPunct="1"/>
            <a:r>
              <a:rPr lang="en-US" altLang="en-US" sz="4000" b="1" smtClean="0"/>
              <a:t>Cilia beats to move the animal through water</a:t>
            </a:r>
          </a:p>
          <a:p>
            <a:pPr lvl="1" eaLnBrk="1" hangingPunct="1"/>
            <a:r>
              <a:rPr lang="en-US" altLang="en-US" sz="4000" b="1" smtClean="0"/>
              <a:t>Bioluminescent           </a:t>
            </a:r>
          </a:p>
        </p:txBody>
      </p:sp>
      <p:pic>
        <p:nvPicPr>
          <p:cNvPr id="13315" name="Picture 2" descr="http://www.nhm.ac.uk/resources-rx/images/comb-jellies_18687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35242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571500" y="56388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hlinkClick r:id="rId3"/>
              </a:rPr>
              <a:t>comb jellyfish video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28650" y="-214313"/>
            <a:ext cx="7886700" cy="1325563"/>
          </a:xfrm>
        </p:spPr>
        <p:txBody>
          <a:bodyPr/>
          <a:lstStyle/>
          <a:p>
            <a:pPr algn="ctr"/>
            <a:r>
              <a:rPr lang="en-US" altLang="en-US" sz="5400" b="1" smtClean="0"/>
              <a:t>Class Staurozoa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7886700" cy="4351338"/>
          </a:xfrm>
        </p:spPr>
        <p:txBody>
          <a:bodyPr/>
          <a:lstStyle/>
          <a:p>
            <a:r>
              <a:rPr lang="en-US" altLang="en-US" sz="3600" b="1" smtClean="0"/>
              <a:t>The</a:t>
            </a:r>
            <a:r>
              <a:rPr lang="en-US" altLang="en-US" sz="3600" b="1" smtClean="0">
                <a:solidFill>
                  <a:srgbClr val="FF0000"/>
                </a:solidFill>
              </a:rPr>
              <a:t> Stalked </a:t>
            </a:r>
            <a:r>
              <a:rPr lang="en-US" altLang="en-US" sz="3600" b="1" smtClean="0"/>
              <a:t>Jellies</a:t>
            </a:r>
          </a:p>
          <a:p>
            <a:r>
              <a:rPr lang="en-US" altLang="en-US" sz="3600" b="1" smtClean="0"/>
              <a:t>No medusa stage – like the sea anemone</a:t>
            </a:r>
          </a:p>
          <a:p>
            <a:r>
              <a:rPr lang="en-US" altLang="en-US" sz="3600" b="1" smtClean="0"/>
              <a:t>Live mostly in cold waters and some near deep sea vents</a:t>
            </a:r>
          </a:p>
        </p:txBody>
      </p:sp>
      <p:pic>
        <p:nvPicPr>
          <p:cNvPr id="14340" name="Picture 2" descr="http://thescyphozoan.ucmerced.edu/tSimage/CraterolophusConvolulusS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3314700"/>
            <a:ext cx="333375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http://faculty.washington.edu/cemills/image2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57610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-1752600" y="-263525"/>
            <a:ext cx="7886700" cy="1325563"/>
          </a:xfrm>
        </p:spPr>
        <p:txBody>
          <a:bodyPr/>
          <a:lstStyle/>
          <a:p>
            <a:pPr algn="ctr" eaLnBrk="1" hangingPunct="1"/>
            <a:r>
              <a:rPr lang="en-US" altLang="en-US" sz="6000" b="1" smtClean="0"/>
              <a:t>Class Cubozoa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15900" y="712788"/>
            <a:ext cx="5905500" cy="43513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400" b="1" dirty="0" smtClean="0"/>
              <a:t>The Box Jellies</a:t>
            </a:r>
          </a:p>
          <a:p>
            <a:pPr lvl="1" eaLnBrk="1" hangingPunct="1">
              <a:defRPr/>
            </a:pPr>
            <a:r>
              <a:rPr lang="en-US" altLang="en-US" sz="4000" b="1" dirty="0" smtClean="0"/>
              <a:t>Differ from true jellies </a:t>
            </a:r>
          </a:p>
          <a:p>
            <a:pPr marL="342900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4000" b="1" dirty="0" smtClean="0"/>
              <a:t>in the following ways:</a:t>
            </a:r>
          </a:p>
          <a:p>
            <a:pPr lvl="2" eaLnBrk="1" hangingPunct="1">
              <a:defRPr/>
            </a:pPr>
            <a:r>
              <a:rPr lang="en-US" altLang="en-US" sz="3200" b="1" dirty="0" smtClean="0">
                <a:solidFill>
                  <a:srgbClr val="FF0000"/>
                </a:solidFill>
              </a:rPr>
              <a:t>Square</a:t>
            </a:r>
            <a:r>
              <a:rPr lang="en-US" altLang="en-US" sz="3200" b="1" dirty="0" smtClean="0"/>
              <a:t> shaped.</a:t>
            </a:r>
          </a:p>
          <a:p>
            <a:pPr lvl="2" eaLnBrk="1" hangingPunct="1">
              <a:defRPr/>
            </a:pPr>
            <a:r>
              <a:rPr lang="en-US" altLang="en-US" sz="3200" b="1" dirty="0" smtClean="0">
                <a:solidFill>
                  <a:srgbClr val="FF0000"/>
                </a:solidFill>
              </a:rPr>
              <a:t>4 </a:t>
            </a:r>
            <a:r>
              <a:rPr lang="en-US" altLang="en-US" sz="3200" b="1" dirty="0" smtClean="0"/>
              <a:t>evenly spaced tentacles.</a:t>
            </a:r>
          </a:p>
          <a:p>
            <a:pPr lvl="2" eaLnBrk="1" hangingPunct="1">
              <a:defRPr/>
            </a:pPr>
            <a:r>
              <a:rPr lang="en-US" altLang="en-US" sz="3200" b="1" dirty="0" smtClean="0"/>
              <a:t>Well developed EYES.</a:t>
            </a:r>
          </a:p>
          <a:p>
            <a:pPr lvl="2" eaLnBrk="1" hangingPunct="1">
              <a:defRPr/>
            </a:pPr>
            <a:r>
              <a:rPr lang="en-US" altLang="en-US" sz="3200" b="1" dirty="0" smtClean="0"/>
              <a:t>But still – NO BRAIN.</a:t>
            </a:r>
          </a:p>
          <a:p>
            <a:pPr lvl="2" eaLnBrk="1" hangingPunct="1">
              <a:defRPr/>
            </a:pPr>
            <a:r>
              <a:rPr lang="en-US" altLang="en-US" sz="3200" b="1" dirty="0" smtClean="0"/>
              <a:t>Swim faster.</a:t>
            </a:r>
          </a:p>
          <a:p>
            <a:pPr lvl="2" eaLnBrk="1" hangingPunct="1">
              <a:defRPr/>
            </a:pPr>
            <a:r>
              <a:rPr lang="en-US" altLang="en-US" sz="3200" b="1" dirty="0" smtClean="0"/>
              <a:t>VERY POISONOUS – </a:t>
            </a:r>
          </a:p>
          <a:p>
            <a:pPr lvl="2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sz="3200" b="1" dirty="0" smtClean="0"/>
              <a:t>	like DEADLY poisonous</a:t>
            </a:r>
            <a:r>
              <a:rPr lang="en-US" altLang="en-US" dirty="0" smtClean="0"/>
              <a:t>.</a:t>
            </a:r>
          </a:p>
        </p:txBody>
      </p:sp>
      <p:pic>
        <p:nvPicPr>
          <p:cNvPr id="15364" name="Picture 4" descr="General Morphology of a Cubozo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30613"/>
            <a:ext cx="3200400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3400" y="6054725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hlinkClick r:id="rId3"/>
              </a:rPr>
              <a:t>Box Jellyfish video</a:t>
            </a:r>
            <a:endParaRPr lang="en-US" altLang="en-US"/>
          </a:p>
        </p:txBody>
      </p:sp>
      <p:pic>
        <p:nvPicPr>
          <p:cNvPr id="15366" name="Picture 7" descr="http://www.oceanwideimages.com/images/6166/large/box-jellyfish-24M1211-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3200400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304800" y="284163"/>
            <a:ext cx="8763000" cy="4572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Two of the most dangerous cubozoans</a:t>
            </a:r>
          </a:p>
          <a:p>
            <a:pPr lvl="1" eaLnBrk="1" hangingPunct="1"/>
            <a:r>
              <a:rPr lang="en-US" altLang="en-US" sz="3600" b="1" smtClean="0"/>
              <a:t>Irukandji in Australia</a:t>
            </a:r>
          </a:p>
          <a:p>
            <a:pPr lvl="1" eaLnBrk="1" hangingPunct="1"/>
            <a:r>
              <a:rPr lang="en-US" altLang="en-US" sz="3600" b="1" smtClean="0"/>
              <a:t>Sea Wasp (Chironex fleckeri) in Australia</a:t>
            </a:r>
          </a:p>
          <a:p>
            <a:pPr lvl="1"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</p:txBody>
      </p:sp>
      <p:pic>
        <p:nvPicPr>
          <p:cNvPr id="16387" name="Picture 4" descr="http://www.seasabres.com/BoxJellyfish_files/image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2667000"/>
            <a:ext cx="33909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http://vonblixen.com/carl/photos/travels/200310Australia/DSCF02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2233613"/>
            <a:ext cx="56975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6477000" y="2201863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hlinkClick r:id="rId4"/>
              </a:rPr>
              <a:t>box jellyfish video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-15875" y="76200"/>
            <a:ext cx="9144000" cy="3200400"/>
          </a:xfrm>
        </p:spPr>
        <p:txBody>
          <a:bodyPr/>
          <a:lstStyle/>
          <a:p>
            <a:pPr marL="411163" eaLnBrk="1" hangingPunct="1">
              <a:buFont typeface="Wingdings" panose="05000000000000000000" pitchFamily="2" charset="2"/>
              <a:buChar char=""/>
            </a:pPr>
            <a:r>
              <a:rPr lang="en-US" altLang="en-US" sz="3600" b="1" smtClean="0"/>
              <a:t>Irukandji (</a:t>
            </a:r>
            <a:r>
              <a:rPr lang="en-US" altLang="en-US" sz="3600" b="1" i="1" smtClean="0"/>
              <a:t>Carukia barnesi</a:t>
            </a:r>
            <a:r>
              <a:rPr lang="en-US" altLang="en-US" sz="3600" b="1" smtClean="0"/>
              <a:t>)</a:t>
            </a:r>
          </a:p>
          <a:p>
            <a:pPr marL="739775" lvl="1" eaLnBrk="1" hangingPunct="1">
              <a:buFont typeface="Wingdings" panose="05000000000000000000" pitchFamily="2" charset="2"/>
              <a:buChar char=""/>
            </a:pPr>
            <a:r>
              <a:rPr lang="en-US" altLang="en-US" sz="3200" b="1" smtClean="0"/>
              <a:t>Habitat is usually deeper waters of Australia</a:t>
            </a:r>
          </a:p>
          <a:p>
            <a:pPr marL="739775" lvl="1" eaLnBrk="1" hangingPunct="1">
              <a:buFont typeface="Wingdings" panose="05000000000000000000" pitchFamily="2" charset="2"/>
              <a:buChar char=""/>
            </a:pPr>
            <a:r>
              <a:rPr lang="en-US" altLang="en-US" sz="3200" b="1" smtClean="0"/>
              <a:t>Very small</a:t>
            </a:r>
          </a:p>
          <a:p>
            <a:pPr marL="739775" lvl="1" eaLnBrk="1" hangingPunct="1">
              <a:buFont typeface="Wingdings" panose="05000000000000000000" pitchFamily="2" charset="2"/>
              <a:buChar char=""/>
            </a:pPr>
            <a:r>
              <a:rPr lang="en-US" altLang="en-US" sz="3200" b="1" smtClean="0"/>
              <a:t>Stings can be </a:t>
            </a:r>
            <a:r>
              <a:rPr lang="en-US" altLang="en-US" sz="3200" b="1" smtClean="0">
                <a:solidFill>
                  <a:srgbClr val="FF0000"/>
                </a:solidFill>
              </a:rPr>
              <a:t>fatal</a:t>
            </a:r>
          </a:p>
          <a:p>
            <a:pPr marL="739775" lvl="1" eaLnBrk="1" hangingPunct="1">
              <a:buFont typeface="Wingdings" panose="05000000000000000000" pitchFamily="2" charset="2"/>
              <a:buChar char=""/>
            </a:pPr>
            <a:r>
              <a:rPr lang="en-US" altLang="en-US" sz="3200" b="1" smtClean="0"/>
              <a:t>About 5-45 minutes after being stung, the person starts to have a severe backache or headache and shooting pains in their muscles, chest and abdomen. They may also feel nauseous, anxious, restless and vomit</a:t>
            </a:r>
            <a:r>
              <a:rPr lang="en-US" altLang="en-US" smtClean="0"/>
              <a:t>.</a:t>
            </a:r>
          </a:p>
        </p:txBody>
      </p:sp>
      <p:pic>
        <p:nvPicPr>
          <p:cNvPr id="17411" name="Picture 2" descr="http://dieren.blog.nl/files/2009/01/800px-irukandji-jellyfish-queensland-austral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537075"/>
            <a:ext cx="32131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http://vuv14.anu.edu.au/Images/CoverIrukandj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8" y="4343400"/>
            <a:ext cx="35544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4953000" y="12192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hlinkClick r:id="rId4"/>
              </a:rPr>
              <a:t>Irukandji box jellyfish video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477000" cy="4572000"/>
          </a:xfrm>
        </p:spPr>
        <p:txBody>
          <a:bodyPr/>
          <a:lstStyle/>
          <a:p>
            <a:pPr marL="411163" eaLnBrk="1" hangingPunct="1">
              <a:buFont typeface="Wingdings" panose="05000000000000000000" pitchFamily="2" charset="2"/>
              <a:buChar char=""/>
              <a:defRPr/>
            </a:pPr>
            <a:r>
              <a:rPr lang="en-US" altLang="en-US" sz="3600" b="1" dirty="0" smtClean="0"/>
              <a:t>Sea Wasp </a:t>
            </a:r>
            <a:r>
              <a:rPr lang="en-US" altLang="en-US" sz="3600" b="1" i="1" dirty="0" smtClean="0"/>
              <a:t>(</a:t>
            </a:r>
            <a:r>
              <a:rPr lang="en-US" altLang="en-US" sz="3600" b="1" i="1" dirty="0" err="1" smtClean="0"/>
              <a:t>Chironex</a:t>
            </a:r>
            <a:r>
              <a:rPr lang="en-US" altLang="en-US" sz="3600" b="1" i="1" dirty="0" smtClean="0"/>
              <a:t> </a:t>
            </a:r>
            <a:r>
              <a:rPr lang="en-US" altLang="en-US" sz="3600" b="1" i="1" dirty="0" err="1" smtClean="0"/>
              <a:t>fleckeri</a:t>
            </a:r>
            <a:r>
              <a:rPr lang="en-US" altLang="en-US" sz="3600" b="1" i="1" dirty="0" smtClean="0"/>
              <a:t>)</a:t>
            </a:r>
          </a:p>
          <a:p>
            <a:pPr marL="411163" eaLnBrk="1" hangingPunct="1">
              <a:buFont typeface="Wingdings" panose="05000000000000000000" pitchFamily="2" charset="2"/>
              <a:buChar char=""/>
              <a:defRPr/>
            </a:pPr>
            <a:endParaRPr lang="en-US" altLang="en-US" sz="3600" b="1" dirty="0" smtClean="0"/>
          </a:p>
          <a:p>
            <a:pPr marL="739775" lvl="1" eaLnBrk="1" hangingPunct="1">
              <a:buFont typeface="Wingdings" panose="05000000000000000000" pitchFamily="2" charset="2"/>
              <a:buChar char=""/>
              <a:defRPr/>
            </a:pPr>
            <a:r>
              <a:rPr lang="en-US" altLang="en-US" sz="3200" b="1" dirty="0" smtClean="0"/>
              <a:t>In Australia - near shore in calm waters, mouths of rivers, estuaries and creeks following the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rain</a:t>
            </a:r>
          </a:p>
          <a:p>
            <a:pPr marL="568325" lvl="1" indent="0" eaLnBrk="1" hangingPunct="1">
              <a:buFont typeface="Arial" panose="020B0604020202020204" pitchFamily="34" charset="0"/>
              <a:buNone/>
              <a:defRPr/>
            </a:pPr>
            <a:endParaRPr lang="en-US" altLang="en-US" sz="3200" b="1" dirty="0" smtClean="0"/>
          </a:p>
          <a:p>
            <a:pPr marL="739775" lvl="1" eaLnBrk="1" hangingPunct="1">
              <a:buFont typeface="Wingdings" panose="05000000000000000000" pitchFamily="2" charset="2"/>
              <a:buChar char=""/>
              <a:defRPr/>
            </a:pPr>
            <a:r>
              <a:rPr lang="en-US" altLang="en-US" sz="3200" b="1" dirty="0" smtClean="0"/>
              <a:t>No chance of surviving the venomous sting, unless treated immediately. The pain is so excruciating and overwhelming that you would most likely go into shock and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drown </a:t>
            </a:r>
            <a:r>
              <a:rPr lang="en-US" altLang="en-US" sz="3200" b="1" dirty="0" smtClean="0"/>
              <a:t>before reaching the shore.</a:t>
            </a:r>
          </a:p>
          <a:p>
            <a:pPr marL="568325" lvl="1" indent="0" eaLnBrk="1" hangingPunct="1">
              <a:buFont typeface="Arial" panose="020B0604020202020204" pitchFamily="34" charset="0"/>
              <a:buNone/>
              <a:defRPr/>
            </a:pPr>
            <a:endParaRPr lang="en-US" altLang="en-US" dirty="0" smtClean="0"/>
          </a:p>
        </p:txBody>
      </p:sp>
      <p:pic>
        <p:nvPicPr>
          <p:cNvPr id="18435" name="Picture 2" descr="http://upload.wikimedia.org/wikipedia/commons/thumb/3/3a/Avispa_marina.jpg/180px-Avispa_marin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700"/>
            <a:ext cx="24431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http://web.fccj.org/~dbyres/2011projects/chironex/SMALLC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56100"/>
            <a:ext cx="2452688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2971800" y="26670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hlinkClick r:id="rId5"/>
              </a:rPr>
              <a:t>Sea Wasp jellyfish video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33600" y="-152400"/>
            <a:ext cx="7886700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tx2">
                    <a:satMod val="200000"/>
                  </a:schemeClr>
                </a:solidFill>
              </a:rPr>
              <a:t>Cnidarians</a:t>
            </a:r>
            <a:endParaRPr lang="en-US" sz="4400" b="1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19063" y="914400"/>
            <a:ext cx="4681537" cy="5791200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Characteristics include:</a:t>
            </a:r>
          </a:p>
          <a:p>
            <a:pPr lvl="1" eaLnBrk="1" hangingPunct="1"/>
            <a:r>
              <a:rPr lang="en-US" altLang="en-US" sz="2800" b="1" smtClean="0">
                <a:solidFill>
                  <a:srgbClr val="FF0000"/>
                </a:solidFill>
              </a:rPr>
              <a:t>Two </a:t>
            </a:r>
            <a:r>
              <a:rPr lang="en-US" altLang="en-US" sz="2800" b="1" smtClean="0"/>
              <a:t>cell layers</a:t>
            </a:r>
          </a:p>
          <a:p>
            <a:pPr lvl="1" eaLnBrk="1" hangingPunct="1"/>
            <a:r>
              <a:rPr lang="en-US" altLang="en-US" sz="2800" b="1" smtClean="0"/>
              <a:t>A saclike digestive tract</a:t>
            </a:r>
          </a:p>
          <a:p>
            <a:pPr lvl="1" eaLnBrk="1" hangingPunct="1"/>
            <a:r>
              <a:rPr lang="en-US" altLang="en-US" sz="2800" b="1" smtClean="0"/>
              <a:t>Tentacles</a:t>
            </a:r>
          </a:p>
          <a:p>
            <a:pPr lvl="1" eaLnBrk="1" hangingPunct="1"/>
            <a:r>
              <a:rPr lang="en-US" altLang="en-US" sz="2800" b="1" smtClean="0">
                <a:solidFill>
                  <a:srgbClr val="FF0000"/>
                </a:solidFill>
              </a:rPr>
              <a:t>Radial</a:t>
            </a:r>
            <a:r>
              <a:rPr lang="en-US" altLang="en-US" sz="2800" b="1" smtClean="0"/>
              <a:t> symmetry (appendages arranged in a ring around the mouth)</a:t>
            </a:r>
          </a:p>
          <a:p>
            <a:pPr lvl="1" eaLnBrk="1" hangingPunct="1"/>
            <a:r>
              <a:rPr lang="en-US" altLang="en-US" sz="2800" b="1" smtClean="0"/>
              <a:t>Nerve net – simple nervous system  (NO BRAIN!)</a:t>
            </a:r>
          </a:p>
          <a:p>
            <a:pPr lvl="1" eaLnBrk="1" hangingPunct="1"/>
            <a:r>
              <a:rPr lang="en-US" altLang="en-US" sz="2800" b="1" smtClean="0"/>
              <a:t>Invertebrates – no </a:t>
            </a:r>
            <a:r>
              <a:rPr lang="en-US" altLang="en-US" sz="2800" b="1" smtClean="0">
                <a:solidFill>
                  <a:srgbClr val="FF0000"/>
                </a:solidFill>
              </a:rPr>
              <a:t>backbone</a:t>
            </a:r>
            <a:r>
              <a:rPr lang="en-US" altLang="en-US" sz="2800" b="1" smtClean="0"/>
              <a:t>  </a:t>
            </a:r>
          </a:p>
        </p:txBody>
      </p:sp>
      <p:pic>
        <p:nvPicPr>
          <p:cNvPr id="4100" name="Picture 5" descr="http://lifeintheoceantn.wikispaces.com/file/view/cnidarian1.jpg/245152339/cnidaria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0"/>
            <a:ext cx="4140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https://upload.wikimedia.org/wikipedia/commons/3/36/Sea_nett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3898900"/>
            <a:ext cx="40671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3" name="Picture 2" descr="http://www.teara.govt.nz/files/di4722en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488" y="-304800"/>
            <a:ext cx="7886700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latin typeface="+mn-lt"/>
              </a:rPr>
              <a:t>Class </a:t>
            </a:r>
            <a:r>
              <a:rPr lang="en-US" sz="4400" b="1" dirty="0" err="1" smtClean="0">
                <a:latin typeface="+mn-lt"/>
              </a:rPr>
              <a:t>Scyphozoa</a:t>
            </a:r>
            <a:endParaRPr lang="en-US" sz="4400" b="1" dirty="0">
              <a:latin typeface="+mn-lt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28600" y="568325"/>
            <a:ext cx="8915400" cy="4351338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AKA  –  the swimming “jellyfish”</a:t>
            </a:r>
          </a:p>
          <a:p>
            <a:pPr eaLnBrk="1" hangingPunct="1"/>
            <a:r>
              <a:rPr lang="en-US" altLang="en-US" sz="4000" b="1" smtClean="0"/>
              <a:t>JELLYFISH ARE NOT FISH!!!  </a:t>
            </a:r>
          </a:p>
          <a:p>
            <a:pPr eaLnBrk="1" hangingPunct="1"/>
            <a:r>
              <a:rPr lang="en-US" altLang="en-US" sz="4000" b="1" smtClean="0"/>
              <a:t>Most scientists just call them JELLIES</a:t>
            </a:r>
            <a:r>
              <a:rPr lang="en-US" altLang="en-US" smtClean="0"/>
              <a:t>.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6148" name="Picture 4" descr="http://lizagalvan.com/weirdfishes/images/jellyphotos/mainjell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2590800"/>
            <a:ext cx="22098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http://lizagalvan.com/weirdfishes/images/jellyphotos/mainjelly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4953000"/>
            <a:ext cx="2230437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https://i.ytimg.com/vi/mxvsSCAUMH4/maxres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3276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https://upload.wikimedia.org/wikipedia/commons/2/27/Phyllorhiza_punctata_%28White-spotted_jellyfish%29_edi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2362200"/>
            <a:ext cx="3168650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1" descr="http://images.huffingtonpost.com/2013-07-04-boxangel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4354513"/>
            <a:ext cx="3171825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6934200" y="1119188"/>
            <a:ext cx="19319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hlinkClick r:id="rId7"/>
              </a:rPr>
              <a:t>Jellyfish Invasion video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62400"/>
            <a:ext cx="34575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Brace 6"/>
          <p:cNvSpPr/>
          <p:nvPr/>
        </p:nvSpPr>
        <p:spPr>
          <a:xfrm rot="16200000">
            <a:off x="3390900" y="3009900"/>
            <a:ext cx="647700" cy="11811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733800" y="3810000"/>
            <a:ext cx="205740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267200" y="4267200"/>
            <a:ext cx="21336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62400" y="4648200"/>
            <a:ext cx="236220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00400" y="5105400"/>
            <a:ext cx="3581400" cy="838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0" y="6172200"/>
            <a:ext cx="3505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429000" y="4800600"/>
            <a:ext cx="27432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8" name="TextBox 22"/>
          <p:cNvSpPr txBox="1">
            <a:spLocks noChangeArrowheads="1"/>
          </p:cNvSpPr>
          <p:nvPr/>
        </p:nvSpPr>
        <p:spPr bwMode="auto">
          <a:xfrm>
            <a:off x="5867400" y="34290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orbel" panose="020B0503020204020204" pitchFamily="34" charset="0"/>
              </a:rPr>
              <a:t>Mesoglea</a:t>
            </a:r>
          </a:p>
        </p:txBody>
      </p:sp>
      <p:sp>
        <p:nvSpPr>
          <p:cNvPr id="7179" name="TextBox 23"/>
          <p:cNvSpPr txBox="1">
            <a:spLocks noChangeArrowheads="1"/>
          </p:cNvSpPr>
          <p:nvPr/>
        </p:nvSpPr>
        <p:spPr bwMode="auto">
          <a:xfrm>
            <a:off x="6477000" y="39624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orbel" panose="020B0503020204020204" pitchFamily="34" charset="0"/>
              </a:rPr>
              <a:t>Epidermis</a:t>
            </a:r>
          </a:p>
        </p:txBody>
      </p:sp>
      <p:sp>
        <p:nvSpPr>
          <p:cNvPr id="7180" name="TextBox 24"/>
          <p:cNvSpPr txBox="1">
            <a:spLocks noChangeArrowheads="1"/>
          </p:cNvSpPr>
          <p:nvPr/>
        </p:nvSpPr>
        <p:spPr bwMode="auto">
          <a:xfrm>
            <a:off x="6400800" y="449580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orbel" panose="020B0503020204020204" pitchFamily="34" charset="0"/>
              </a:rPr>
              <a:t>Gastrodermis</a:t>
            </a:r>
          </a:p>
        </p:txBody>
      </p:sp>
      <p:sp>
        <p:nvSpPr>
          <p:cNvPr id="7181" name="TextBox 25"/>
          <p:cNvSpPr txBox="1">
            <a:spLocks noChangeArrowheads="1"/>
          </p:cNvSpPr>
          <p:nvPr/>
        </p:nvSpPr>
        <p:spPr bwMode="auto">
          <a:xfrm>
            <a:off x="6172200" y="510540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orbel" panose="020B0503020204020204" pitchFamily="34" charset="0"/>
              </a:rPr>
              <a:t>Digestive cavity</a:t>
            </a:r>
          </a:p>
        </p:txBody>
      </p:sp>
      <p:sp>
        <p:nvSpPr>
          <p:cNvPr id="7182" name="TextBox 26"/>
          <p:cNvSpPr txBox="1">
            <a:spLocks noChangeArrowheads="1"/>
          </p:cNvSpPr>
          <p:nvPr/>
        </p:nvSpPr>
        <p:spPr bwMode="auto">
          <a:xfrm>
            <a:off x="6705600" y="56388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orbel" panose="020B0503020204020204" pitchFamily="34" charset="0"/>
              </a:rPr>
              <a:t>Mouth</a:t>
            </a:r>
          </a:p>
        </p:txBody>
      </p:sp>
      <p:sp>
        <p:nvSpPr>
          <p:cNvPr id="7183" name="TextBox 27"/>
          <p:cNvSpPr txBox="1">
            <a:spLocks noChangeArrowheads="1"/>
          </p:cNvSpPr>
          <p:nvPr/>
        </p:nvSpPr>
        <p:spPr bwMode="auto">
          <a:xfrm>
            <a:off x="7315200" y="60198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orbel" panose="020B0503020204020204" pitchFamily="34" charset="0"/>
              </a:rPr>
              <a:t>Tentacles</a:t>
            </a:r>
          </a:p>
        </p:txBody>
      </p:sp>
      <p:sp>
        <p:nvSpPr>
          <p:cNvPr id="7184" name="TextBox 28"/>
          <p:cNvSpPr txBox="1">
            <a:spLocks noChangeArrowheads="1"/>
          </p:cNvSpPr>
          <p:nvPr/>
        </p:nvSpPr>
        <p:spPr bwMode="auto">
          <a:xfrm>
            <a:off x="3200400" y="30480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orbel" panose="020B0503020204020204" pitchFamily="34" charset="0"/>
              </a:rPr>
              <a:t>medusa</a:t>
            </a:r>
          </a:p>
        </p:txBody>
      </p:sp>
      <p:sp>
        <p:nvSpPr>
          <p:cNvPr id="7185" name="Rectangle 5"/>
          <p:cNvSpPr>
            <a:spLocks noChangeArrowheads="1"/>
          </p:cNvSpPr>
          <p:nvPr/>
        </p:nvSpPr>
        <p:spPr bwMode="auto">
          <a:xfrm>
            <a:off x="0" y="153988"/>
            <a:ext cx="9580563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/>
              <a:t>All have an </a:t>
            </a:r>
            <a:r>
              <a:rPr lang="en-US" altLang="en-US" sz="2400" b="1">
                <a:solidFill>
                  <a:srgbClr val="FF0000"/>
                </a:solidFill>
              </a:rPr>
              <a:t>umbrella </a:t>
            </a:r>
            <a:r>
              <a:rPr lang="en-US" altLang="en-US" sz="2400" b="1"/>
              <a:t>shaped structure (the medusa) with tentacles hanging down from it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/>
              <a:t>The medusa is composed of two layers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/>
              <a:t>The epidermis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/>
              <a:t>The </a:t>
            </a:r>
            <a:r>
              <a:rPr lang="en-US" altLang="en-US" sz="2400" b="1">
                <a:solidFill>
                  <a:srgbClr val="FF0000"/>
                </a:solidFill>
              </a:rPr>
              <a:t>gastro</a:t>
            </a:r>
            <a:r>
              <a:rPr lang="en-US" altLang="en-US" sz="2400" b="1"/>
              <a:t>dermis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/>
              <a:t>In between the epidermis and gastrodermis  is the MESOGLEA – a jellylike mass – functions kind of like a </a:t>
            </a:r>
            <a:r>
              <a:rPr lang="en-US" altLang="en-US" sz="2400" b="1">
                <a:solidFill>
                  <a:srgbClr val="FF0000"/>
                </a:solidFill>
              </a:rPr>
              <a:t>skeleton</a:t>
            </a:r>
            <a:r>
              <a:rPr lang="en-US" altLang="en-US" sz="2400" b="1"/>
              <a:t> – supports.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4000500" cy="4351338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Part of the plankton population</a:t>
            </a:r>
          </a:p>
          <a:p>
            <a:pPr eaLnBrk="1" hangingPunct="1"/>
            <a:r>
              <a:rPr lang="en-US" altLang="en-US" sz="4000" b="1" smtClean="0"/>
              <a:t>BUT can contract medusa and pulsate gently through the water</a:t>
            </a:r>
          </a:p>
          <a:p>
            <a:pPr eaLnBrk="1" hangingPunct="1"/>
            <a:r>
              <a:rPr lang="en-US" altLang="en-US" sz="4000" b="1" smtClean="0">
                <a:solidFill>
                  <a:srgbClr val="FF0000"/>
                </a:solidFill>
              </a:rPr>
              <a:t>Weak</a:t>
            </a:r>
            <a:r>
              <a:rPr lang="en-US" altLang="en-US" sz="4000" b="1" smtClean="0"/>
              <a:t> swimmers – they often strand on sandy beaches.</a:t>
            </a:r>
          </a:p>
        </p:txBody>
      </p:sp>
      <p:pic>
        <p:nvPicPr>
          <p:cNvPr id="8195" name="Picture 6" descr="https://c2.staticflickr.com/4/3139/2644089892_5718007174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-76200"/>
            <a:ext cx="49911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3886200" y="152400"/>
            <a:ext cx="5257800" cy="4351338"/>
          </a:xfrm>
        </p:spPr>
        <p:txBody>
          <a:bodyPr/>
          <a:lstStyle/>
          <a:p>
            <a:pPr eaLnBrk="1" hangingPunct="1"/>
            <a:r>
              <a:rPr lang="en-US" altLang="en-US" sz="4800" b="1" smtClean="0"/>
              <a:t>Do jellies breathe?</a:t>
            </a:r>
          </a:p>
          <a:p>
            <a:pPr lvl="1" eaLnBrk="1" hangingPunct="1"/>
            <a:r>
              <a:rPr lang="en-US" altLang="en-US" sz="4400" b="1" smtClean="0"/>
              <a:t>Respiration occurs through the “skin”  by way of </a:t>
            </a:r>
            <a:r>
              <a:rPr lang="en-US" altLang="en-US" sz="4400" b="1" smtClean="0">
                <a:solidFill>
                  <a:srgbClr val="FF0000"/>
                </a:solidFill>
              </a:rPr>
              <a:t>diffusion.</a:t>
            </a:r>
            <a:r>
              <a:rPr lang="en-US" altLang="en-US" sz="4400" b="1" smtClean="0"/>
              <a:t>  </a:t>
            </a:r>
          </a:p>
          <a:p>
            <a:pPr lvl="1" eaLnBrk="1" hangingPunct="1"/>
            <a:r>
              <a:rPr lang="en-US" altLang="en-US" sz="4400" b="1" smtClean="0"/>
              <a:t>Oxygen diffuses from water to the cells</a:t>
            </a:r>
          </a:p>
          <a:p>
            <a:pPr lvl="1" eaLnBrk="1" hangingPunct="1"/>
            <a:r>
              <a:rPr lang="en-US" altLang="en-US" sz="4400" b="1" smtClean="0"/>
              <a:t>Carbon dioxide diffuses from the cells to the water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  <p:pic>
        <p:nvPicPr>
          <p:cNvPr id="10243" name="Picture 4" descr="http://www.funny-potato.com/images/animals/jellyfish/jellyf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3743325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https://s-media-cache-ak0.pinimg.com/736x/08/75/9b/08759b2c7fa0de4dd27f238db7efe8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7433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839200" cy="4876800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Feeding</a:t>
            </a:r>
          </a:p>
          <a:p>
            <a:pPr lvl="1" eaLnBrk="1" hangingPunct="1"/>
            <a:r>
              <a:rPr lang="en-US" altLang="en-US" sz="2400" b="1" smtClean="0"/>
              <a:t>Jellies contain stinging cells called </a:t>
            </a:r>
            <a:r>
              <a:rPr lang="en-US" altLang="en-US" sz="2400" b="1" smtClean="0">
                <a:solidFill>
                  <a:srgbClr val="FF0000"/>
                </a:solidFill>
              </a:rPr>
              <a:t>cnidoblasts</a:t>
            </a:r>
          </a:p>
          <a:p>
            <a:pPr lvl="1" eaLnBrk="1" hangingPunct="1"/>
            <a:r>
              <a:rPr lang="en-US" altLang="en-US" sz="2400" b="1" smtClean="0"/>
              <a:t>Inside the cnidoblast there is a coiled thread with a barb at the end called a nematocyst.</a:t>
            </a:r>
          </a:p>
          <a:p>
            <a:pPr lvl="1" eaLnBrk="1" hangingPunct="1"/>
            <a:r>
              <a:rPr lang="en-US" altLang="en-US" sz="2400" b="1" smtClean="0"/>
              <a:t>Nematocysts are discharged by </a:t>
            </a:r>
            <a:r>
              <a:rPr lang="en-US" altLang="en-US" sz="2400" b="1" smtClean="0">
                <a:solidFill>
                  <a:srgbClr val="FF0000"/>
                </a:solidFill>
              </a:rPr>
              <a:t>mechanical</a:t>
            </a:r>
            <a:r>
              <a:rPr lang="en-US" altLang="en-US" sz="2400" b="1" smtClean="0"/>
              <a:t> or chemical stimulus</a:t>
            </a:r>
          </a:p>
          <a:p>
            <a:pPr lvl="1" eaLnBrk="1" hangingPunct="1"/>
            <a:r>
              <a:rPr lang="en-US" altLang="en-US" sz="2400" b="1" smtClean="0"/>
              <a:t>When discharged into prey, it paralyzes it</a:t>
            </a:r>
          </a:p>
          <a:p>
            <a:pPr lvl="1" eaLnBrk="1" hangingPunct="1"/>
            <a:r>
              <a:rPr lang="en-US" altLang="en-US" sz="2400" b="1" smtClean="0"/>
              <a:t>Tentacles then bring food toward the mouth</a:t>
            </a:r>
          </a:p>
          <a:p>
            <a:pPr lvl="1" eaLnBrk="1" hangingPunct="1"/>
            <a:r>
              <a:rPr lang="en-US" altLang="en-US" sz="2400" b="1" smtClean="0"/>
              <a:t>Once digested, waste product are expelled back out through the </a:t>
            </a:r>
            <a:r>
              <a:rPr lang="en-US" altLang="en-US" sz="2400" b="1" smtClean="0">
                <a:solidFill>
                  <a:srgbClr val="FF0000"/>
                </a:solidFill>
              </a:rPr>
              <a:t>mouth.</a:t>
            </a:r>
          </a:p>
          <a:p>
            <a:pPr lvl="1" eaLnBrk="1" hangingPunct="1"/>
            <a:endParaRPr lang="en-US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  <p:pic>
        <p:nvPicPr>
          <p:cNvPr id="11267" name="Picture 4" descr="http://hypnea.botany.uwc.ac.za/marbot/images/nematocys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6705600" y="152400"/>
            <a:ext cx="23622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altLang="en-US" u="sng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How Jellyfish Sting Video</a:t>
            </a:r>
            <a:endParaRPr lang="en-US" alt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teara.govt.nz/files/di5355en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12700" y="0"/>
            <a:ext cx="4572000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3413" indent="-352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89000" indent="-352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/>
              <a:t>Life Cycle</a:t>
            </a:r>
          </a:p>
          <a:p>
            <a:pPr lvl="1" eaLnBrk="1" hangingPunct="1">
              <a:buFont typeface="Consolas" panose="020B0609020204030204" pitchFamily="49" charset="0"/>
              <a:buAutoNum type="arabicPeriod"/>
            </a:pPr>
            <a:r>
              <a:rPr lang="en-US" altLang="en-US" sz="3600" b="1"/>
              <a:t>Mature Medusa</a:t>
            </a:r>
          </a:p>
          <a:p>
            <a:pPr lvl="1" eaLnBrk="1" hangingPunct="1">
              <a:buFont typeface="Consolas" panose="020B0609020204030204" pitchFamily="49" charset="0"/>
              <a:buAutoNum type="arabicPeriod"/>
            </a:pPr>
            <a:endParaRPr lang="en-US" altLang="en-US" sz="3600" b="1"/>
          </a:p>
          <a:p>
            <a:pPr lvl="1" eaLnBrk="1" hangingPunct="1">
              <a:buFont typeface="Consolas" panose="020B0609020204030204" pitchFamily="49" charset="0"/>
              <a:buAutoNum type="arabicPeriod"/>
            </a:pPr>
            <a:r>
              <a:rPr lang="en-US" altLang="en-US" sz="3600" b="1"/>
              <a:t>Planula larva</a:t>
            </a:r>
          </a:p>
          <a:p>
            <a:pPr lvl="1" eaLnBrk="1" hangingPunct="1">
              <a:buFont typeface="Consolas" panose="020B0609020204030204" pitchFamily="49" charset="0"/>
              <a:buAutoNum type="arabicPeriod"/>
            </a:pPr>
            <a:endParaRPr lang="en-US" altLang="en-US" sz="3600" b="1"/>
          </a:p>
          <a:p>
            <a:pPr lvl="1" eaLnBrk="1" hangingPunct="1">
              <a:buFont typeface="Consolas" panose="020B0609020204030204" pitchFamily="49" charset="0"/>
              <a:buAutoNum type="arabicPeriod"/>
            </a:pPr>
            <a:r>
              <a:rPr lang="en-US" altLang="en-US" sz="3600" b="1"/>
              <a:t>Young polyp</a:t>
            </a:r>
          </a:p>
          <a:p>
            <a:pPr lvl="1" eaLnBrk="1" hangingPunct="1">
              <a:buFont typeface="Consolas" panose="020B0609020204030204" pitchFamily="49" charset="0"/>
              <a:buAutoNum type="arabicPeriod"/>
            </a:pPr>
            <a:endParaRPr lang="en-US" altLang="en-US" sz="3600" b="1"/>
          </a:p>
          <a:p>
            <a:pPr lvl="1" eaLnBrk="1" hangingPunct="1">
              <a:buFont typeface="Consolas" panose="020B0609020204030204" pitchFamily="49" charset="0"/>
              <a:buAutoNum type="arabicPeriod"/>
            </a:pPr>
            <a:r>
              <a:rPr lang="en-US" altLang="en-US" sz="3600" b="1"/>
              <a:t>Mature polyp </a:t>
            </a:r>
          </a:p>
          <a:p>
            <a:pPr lvl="2" eaLnBrk="1" hangingPunct="1">
              <a:buFont typeface="Wingdings 2" panose="05020102010507070707" pitchFamily="18" charset="2"/>
              <a:buNone/>
            </a:pPr>
            <a:r>
              <a:rPr lang="en-US" altLang="en-US" sz="2800" b="1"/>
              <a:t>   with buds</a:t>
            </a:r>
          </a:p>
          <a:p>
            <a:pPr lvl="2" eaLnBrk="1" hangingPunct="1">
              <a:buFont typeface="Wingdings 2" panose="05020102010507070707" pitchFamily="18" charset="2"/>
              <a:buNone/>
            </a:pPr>
            <a:endParaRPr lang="en-US" altLang="en-US" sz="2800" b="1"/>
          </a:p>
          <a:p>
            <a:pPr lvl="1" eaLnBrk="1" hangingPunct="1">
              <a:buFont typeface="Consolas" panose="020B0609020204030204" pitchFamily="49" charset="0"/>
              <a:buAutoNum type="arabicPeriod"/>
            </a:pPr>
            <a:r>
              <a:rPr lang="en-US" altLang="en-US" sz="3600" b="1"/>
              <a:t>Ephyra or young </a:t>
            </a:r>
          </a:p>
          <a:p>
            <a:pPr lvl="2" eaLnBrk="1" hangingPunct="1">
              <a:buFont typeface="Wingdings 2" panose="05020102010507070707" pitchFamily="18" charset="2"/>
              <a:buNone/>
            </a:pPr>
            <a:r>
              <a:rPr lang="en-US" altLang="en-US" sz="2800" b="1"/>
              <a:t>   medusa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20150</TotalTime>
  <Words>500</Words>
  <Application>Microsoft Office PowerPoint</Application>
  <PresentationFormat>On-screen Show (4:3)</PresentationFormat>
  <Paragraphs>91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 Light</vt:lpstr>
      <vt:lpstr>Calibri</vt:lpstr>
      <vt:lpstr>Corbel</vt:lpstr>
      <vt:lpstr>Wingdings</vt:lpstr>
      <vt:lpstr>Times New Roman</vt:lpstr>
      <vt:lpstr>Consolas</vt:lpstr>
      <vt:lpstr>Wingdings 2</vt:lpstr>
      <vt:lpstr>Office Theme</vt:lpstr>
      <vt:lpstr>PowerPoint Presentation</vt:lpstr>
      <vt:lpstr>Cnidarians</vt:lpstr>
      <vt:lpstr>PowerPoint Presentation</vt:lpstr>
      <vt:lpstr>Class Scyphozoa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 Staurozoa</vt:lpstr>
      <vt:lpstr>Class Cubozoa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Cnidarians</dc:title>
  <dc:creator>curejunkie</dc:creator>
  <cp:lastModifiedBy>Adam</cp:lastModifiedBy>
  <cp:revision>29</cp:revision>
  <dcterms:created xsi:type="dcterms:W3CDTF">2009-10-18T03:23:16Z</dcterms:created>
  <dcterms:modified xsi:type="dcterms:W3CDTF">2016-01-18T06:38:05Z</dcterms:modified>
</cp:coreProperties>
</file>