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4" r:id="rId1"/>
  </p:sldMasterIdLst>
  <p:notesMasterIdLst>
    <p:notesMasterId r:id="rId13"/>
  </p:notesMasterIdLst>
  <p:sldIdLst>
    <p:sldId id="256" r:id="rId2"/>
    <p:sldId id="267" r:id="rId3"/>
    <p:sldId id="282" r:id="rId4"/>
    <p:sldId id="268" r:id="rId5"/>
    <p:sldId id="283" r:id="rId6"/>
    <p:sldId id="284" r:id="rId7"/>
    <p:sldId id="288" r:id="rId8"/>
    <p:sldId id="287" r:id="rId9"/>
    <p:sldId id="290" r:id="rId10"/>
    <p:sldId id="269" r:id="rId11"/>
    <p:sldId id="291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4" autoAdjust="0"/>
    <p:restoredTop sz="94660"/>
  </p:normalViewPr>
  <p:slideViewPr>
    <p:cSldViewPr>
      <p:cViewPr varScale="1">
        <p:scale>
          <a:sx n="87" d="100"/>
          <a:sy n="87" d="100"/>
        </p:scale>
        <p:origin x="150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F6B83D9-59B6-4EC0-804E-82D33C7BD39A}" type="datetimeFigureOut">
              <a:rPr lang="en-US"/>
              <a:pPr>
                <a:defRPr/>
              </a:pPr>
              <a:t>1/18/2016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AFCE3DF-B7A8-4636-BE70-6A491E55A1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87023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9DDA7-EE0A-4B95-99CD-174DCCF4CAC3}" type="datetimeFigureOut">
              <a:rPr lang="en-US"/>
              <a:pPr>
                <a:defRPr/>
              </a:pPr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53F39-3082-4410-A138-A5CD76767F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7468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D2634-792E-4EE1-B4EE-81C833699DBA}" type="datetimeFigureOut">
              <a:rPr lang="en-US"/>
              <a:pPr>
                <a:defRPr/>
              </a:pPr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A2DDE-C1C9-46BE-B5ED-786DB82FA4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4173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8AC45-014F-43CD-9D55-358C046A9869}" type="datetimeFigureOut">
              <a:rPr lang="en-US"/>
              <a:pPr>
                <a:defRPr/>
              </a:pPr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0948D-CD74-4448-A6D1-6D9F56DBE8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1732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F7540-5303-429E-8427-CE6C309DCA36}" type="datetimeFigureOut">
              <a:rPr lang="en-US"/>
              <a:pPr>
                <a:defRPr/>
              </a:pPr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04EA8-C2BE-4455-875F-81A201E308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7633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C519-11CE-4DC0-99C6-E5F8190E3BCE}" type="datetimeFigureOut">
              <a:rPr lang="en-US"/>
              <a:pPr>
                <a:defRPr/>
              </a:pPr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8169-A316-446E-A84B-8CACB6C35C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7956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EC6C9-A250-4FF7-A7AC-D16F7D53BF7B}" type="datetimeFigureOut">
              <a:rPr lang="en-US"/>
              <a:pPr>
                <a:defRPr/>
              </a:pPr>
              <a:t>1/18/2016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386E3-7020-4F84-9D6B-44CDEBDCE1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7312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EAC9A-62FD-4DDF-B856-61B3171ECEA9}" type="datetimeFigureOut">
              <a:rPr lang="en-US"/>
              <a:pPr>
                <a:defRPr/>
              </a:pPr>
              <a:t>1/18/2016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24774-1577-4A2B-9E62-E6AE761DC3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3604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6A87E-5EA0-47D3-9A0A-DD37C4C7F871}" type="datetimeFigureOut">
              <a:rPr lang="en-US"/>
              <a:pPr>
                <a:defRPr/>
              </a:pPr>
              <a:t>1/18/2016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1A9EB-DBD5-45C2-B6AA-8CEC2B66AE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1592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6818B-EC38-473A-AA24-0232439BEB2D}" type="datetimeFigureOut">
              <a:rPr lang="en-US"/>
              <a:pPr>
                <a:defRPr/>
              </a:pPr>
              <a:t>1/18/2016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1423C-60EF-43E9-916F-9152EDFD9F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6869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AC7E2-9BD5-4ECD-904E-9151292C3068}" type="datetimeFigureOut">
              <a:rPr lang="en-US"/>
              <a:pPr>
                <a:defRPr/>
              </a:pPr>
              <a:t>1/18/2016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EDD6E-30BF-4AD4-AB2D-E2106BEF8E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3916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E7DC6-29C8-41D5-9B7C-7F9242EA7D34}" type="datetimeFigureOut">
              <a:rPr lang="en-US"/>
              <a:pPr>
                <a:defRPr/>
              </a:pPr>
              <a:t>1/18/2016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EB2BC-4E8B-4EF9-83A8-D62E7F0C1C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0882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6233D0C-AE12-4379-9103-A9962EF9E659}" type="datetimeFigureOut">
              <a:rPr lang="en-US"/>
              <a:pPr>
                <a:defRPr/>
              </a:pPr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B9BD14E-6D18-43AA-AC75-23E818AD5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bPbQs4Zc85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jbExPtTEBY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24300" y="4114800"/>
            <a:ext cx="6858000" cy="24066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The </a:t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Cnidarians</a:t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Part 2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3075" name="Picture 5" descr="http://anthozoa.info/Photos/Welcome/Anthozoa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5715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7" descr="https://haydensanimalfacts.files.wordpress.com/2015/06/portuguese-man-o-w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300" y="0"/>
            <a:ext cx="34417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-2514600" y="-409575"/>
            <a:ext cx="7886700" cy="1325563"/>
          </a:xfrm>
        </p:spPr>
        <p:txBody>
          <a:bodyPr/>
          <a:lstStyle/>
          <a:p>
            <a:pPr algn="ctr"/>
            <a:r>
              <a:rPr lang="en-US" altLang="en-US" sz="3600" b="1" u="sng" smtClean="0"/>
              <a:t>Class Hydrozoa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038600" y="0"/>
            <a:ext cx="5105400" cy="4572000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3200" b="1" dirty="0" smtClean="0"/>
              <a:t>Hydra (</a:t>
            </a:r>
            <a:r>
              <a:rPr lang="en-US" altLang="en-US" sz="3200" b="1" i="1" dirty="0" err="1" smtClean="0"/>
              <a:t>Obelia</a:t>
            </a:r>
            <a:r>
              <a:rPr lang="en-US" altLang="en-US" sz="3200" b="1" dirty="0" smtClean="0"/>
              <a:t>)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altLang="en-US" sz="3200" b="1" dirty="0" smtClean="0"/>
              <a:t>Colonial animals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altLang="en-US" sz="3200" b="1" dirty="0" smtClean="0">
                <a:solidFill>
                  <a:srgbClr val="FF0000"/>
                </a:solidFill>
              </a:rPr>
              <a:t>Two</a:t>
            </a:r>
            <a:r>
              <a:rPr lang="en-US" altLang="en-US" sz="3200" b="1" dirty="0" smtClean="0"/>
              <a:t> types of polyps – a feeding polyp and a reproductive polyp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en-US" sz="3200" b="1" dirty="0" smtClean="0"/>
              <a:t>Hydra life cycle includes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altLang="en-US" sz="2900" b="1" dirty="0" smtClean="0"/>
              <a:t>Planula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altLang="en-US" sz="2900" b="1" dirty="0" smtClean="0"/>
              <a:t>Medusa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altLang="en-US" sz="2900" b="1" dirty="0" smtClean="0"/>
              <a:t>polyp stage.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en-US" sz="3200" b="1" dirty="0" smtClean="0"/>
              <a:t>Dominant stage is the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polyp </a:t>
            </a:r>
            <a:r>
              <a:rPr lang="en-US" altLang="en-US" sz="3200" b="1" dirty="0" smtClean="0"/>
              <a:t>stage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altLang="en-US" dirty="0" smtClean="0"/>
          </a:p>
        </p:txBody>
      </p:sp>
      <p:pic>
        <p:nvPicPr>
          <p:cNvPr id="12292" name="Picture 4" descr="http://www.wallawalla.edu/academics/departments/biology/rosario/inverts/Cnidaria/Class-Hydrozoa/HydroidPolyps/Obelia_dichotoma5sDLC2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191000"/>
            <a:ext cx="38862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2" descr="http://kentsimmons.uwinnipeg.ca/16cm05/16labman05/lb5pg4_files/image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533400"/>
            <a:ext cx="405765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 bwMode="auto">
          <a:xfrm>
            <a:off x="76200" y="7938"/>
            <a:ext cx="8915400" cy="6477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b="1" i="1" smtClean="0"/>
              <a:t>Siphonophores</a:t>
            </a:r>
          </a:p>
          <a:p>
            <a:pPr lvl="1"/>
            <a:r>
              <a:rPr lang="en-US" altLang="en-US" sz="2800" b="1" smtClean="0"/>
              <a:t>Characterized by having </a:t>
            </a:r>
            <a:r>
              <a:rPr lang="en-US" altLang="en-US" sz="2800" b="1" smtClean="0">
                <a:solidFill>
                  <a:srgbClr val="FF0000"/>
                </a:solidFill>
              </a:rPr>
              <a:t>many</a:t>
            </a:r>
            <a:r>
              <a:rPr lang="en-US" altLang="en-US" sz="2800" b="1" smtClean="0"/>
              <a:t> polyps – each with a different function</a:t>
            </a:r>
          </a:p>
          <a:p>
            <a:pPr lvl="1"/>
            <a:r>
              <a:rPr lang="en-US" altLang="en-US" sz="2800" b="1" smtClean="0"/>
              <a:t>Portuguese man-of-war (</a:t>
            </a:r>
            <a:r>
              <a:rPr lang="en-US" altLang="en-US" sz="2800" b="1" i="1" smtClean="0"/>
              <a:t>Physalia</a:t>
            </a:r>
            <a:r>
              <a:rPr lang="en-US" altLang="en-US" sz="2800" b="1" smtClean="0"/>
              <a:t>) </a:t>
            </a:r>
          </a:p>
          <a:p>
            <a:pPr lvl="1"/>
            <a:r>
              <a:rPr lang="en-US" altLang="en-US" sz="2800" b="1" smtClean="0"/>
              <a:t>Belongs to Hydrozoa and not Scyphozoa with the swimming jellies because it is a </a:t>
            </a:r>
            <a:r>
              <a:rPr lang="en-US" altLang="en-US" sz="2800" b="1" smtClean="0">
                <a:solidFill>
                  <a:srgbClr val="FF0000"/>
                </a:solidFill>
              </a:rPr>
              <a:t>colony </a:t>
            </a:r>
            <a:r>
              <a:rPr lang="en-US" altLang="en-US" sz="2800" b="1" smtClean="0"/>
              <a:t>of many polyps.</a:t>
            </a:r>
          </a:p>
          <a:p>
            <a:pPr lvl="1"/>
            <a:r>
              <a:rPr lang="en-US" altLang="en-US" sz="2800" b="1" smtClean="0"/>
              <a:t>Each polyp has a </a:t>
            </a:r>
            <a:r>
              <a:rPr lang="en-US" altLang="en-US" sz="2800" b="1" smtClean="0">
                <a:solidFill>
                  <a:srgbClr val="FF0000"/>
                </a:solidFill>
              </a:rPr>
              <a:t>function</a:t>
            </a:r>
            <a:r>
              <a:rPr lang="en-US" altLang="en-US" sz="2800" b="1" smtClean="0"/>
              <a:t>:</a:t>
            </a:r>
          </a:p>
          <a:p>
            <a:pPr lvl="2"/>
            <a:r>
              <a:rPr lang="en-US" altLang="en-US" sz="2800" b="1" smtClean="0"/>
              <a:t>One kind of polyp makes the gas filled bag</a:t>
            </a:r>
          </a:p>
          <a:p>
            <a:pPr lvl="2"/>
            <a:r>
              <a:rPr lang="en-US" altLang="en-US" sz="2800" b="1" smtClean="0"/>
              <a:t>One kind of polyp makes the stinging cells</a:t>
            </a:r>
          </a:p>
          <a:p>
            <a:pPr lvl="2"/>
            <a:r>
              <a:rPr lang="en-US" altLang="en-US" sz="2800" b="1" smtClean="0"/>
              <a:t>Other polyps digest food</a:t>
            </a:r>
          </a:p>
          <a:p>
            <a:pPr lvl="2"/>
            <a:r>
              <a:rPr lang="en-US" altLang="en-US" sz="2800" b="1" smtClean="0"/>
              <a:t>Other polyps serve in reproduction</a:t>
            </a:r>
          </a:p>
          <a:p>
            <a:pPr lvl="1"/>
            <a:endParaRPr lang="en-US" altLang="en-US" smtClean="0"/>
          </a:p>
          <a:p>
            <a:pPr lvl="1">
              <a:buFont typeface="Wingdings" panose="05000000000000000000" pitchFamily="2" charset="2"/>
              <a:buNone/>
            </a:pPr>
            <a:endParaRPr lang="en-US" altLang="en-US" smtClean="0"/>
          </a:p>
        </p:txBody>
      </p:sp>
      <p:pic>
        <p:nvPicPr>
          <p:cNvPr id="13315" name="Picture 2" descr="http://animaldiversity.ummz.umich.edu/site/resources/Grzimek_inverts/Hydrozoa/Physalia_physalis_polyp.jpg/med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92663"/>
            <a:ext cx="2008188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2" descr="http://bioweb.uwlax.edu/bio203/s2008/niemi_riss/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3810000"/>
            <a:ext cx="2032000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2"/>
          <p:cNvSpPr>
            <a:spLocks noChangeArrowheads="1"/>
          </p:cNvSpPr>
          <p:nvPr/>
        </p:nvSpPr>
        <p:spPr bwMode="auto">
          <a:xfrm>
            <a:off x="2362200" y="5314950"/>
            <a:ext cx="457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>
                <a:hlinkClick r:id="rId4"/>
              </a:rPr>
              <a:t>Portuguese man of war video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pic>
        <p:nvPicPr>
          <p:cNvPr id="4099" name="Picture 2" descr="http://www.teara.govt.nz/files/di4722en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533400" y="-304800"/>
            <a:ext cx="7886700" cy="1325563"/>
          </a:xfrm>
        </p:spPr>
        <p:txBody>
          <a:bodyPr/>
          <a:lstStyle/>
          <a:p>
            <a:pPr algn="ctr"/>
            <a:r>
              <a:rPr lang="en-US" altLang="en-US" b="1" u="sng" smtClean="0"/>
              <a:t>Class Anthozoa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 bwMode="auto">
          <a:xfrm>
            <a:off x="381000" y="914400"/>
            <a:ext cx="7886700" cy="435133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smtClean="0"/>
              <a:t>Means “Flowering Animal”</a:t>
            </a:r>
          </a:p>
          <a:p>
            <a:r>
              <a:rPr lang="en-US" altLang="en-US" sz="3200" smtClean="0"/>
              <a:t>Includes the sea anemones and </a:t>
            </a:r>
            <a:r>
              <a:rPr lang="en-US" altLang="en-US" sz="3200" smtClean="0">
                <a:solidFill>
                  <a:srgbClr val="FF0000"/>
                </a:solidFill>
              </a:rPr>
              <a:t>corals</a:t>
            </a:r>
          </a:p>
          <a:p>
            <a:endParaRPr lang="en-US" altLang="en-US" smtClean="0"/>
          </a:p>
        </p:txBody>
      </p:sp>
      <p:pic>
        <p:nvPicPr>
          <p:cNvPr id="5124" name="Picture 2" descr="http://i105.photobucket.com/albums/m231/thomas33665588/Edenpics-com_003-096-Sea-Anem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441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6" descr="http://media.fromthegrapevine.com/assets/images/2015/6/Colorful%20coral%20reef.jpg.824x0_q71_crop-sca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33600"/>
            <a:ext cx="4457700" cy="474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0" y="76200"/>
            <a:ext cx="4724400" cy="63246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4400" b="1" dirty="0" smtClean="0"/>
              <a:t>Sea Anemones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altLang="en-US" sz="4000" b="1" dirty="0" smtClean="0"/>
              <a:t>Stinging tentacles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altLang="en-US" sz="4000" b="1" dirty="0" smtClean="0"/>
              <a:t>Radial symmetry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altLang="en-US" sz="4000" b="1" dirty="0" smtClean="0"/>
              <a:t>Lives only as a </a:t>
            </a:r>
            <a:r>
              <a:rPr lang="en-US" altLang="en-US" sz="4000" b="1" dirty="0" smtClean="0">
                <a:solidFill>
                  <a:srgbClr val="FF0000"/>
                </a:solidFill>
              </a:rPr>
              <a:t>polyp </a:t>
            </a:r>
          </a:p>
          <a:p>
            <a:pPr marL="3429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4000" b="1" dirty="0" smtClean="0"/>
              <a:t>(NO medusa stage)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altLang="en-US" sz="4000" b="1" dirty="0" smtClean="0"/>
              <a:t>Sessile </a:t>
            </a:r>
          </a:p>
          <a:p>
            <a:pPr marL="3429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4000" b="1" dirty="0" smtClean="0"/>
              <a:t>(or stationary)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altLang="en-US" sz="4000" b="1" dirty="0" smtClean="0"/>
              <a:t>Nerve net – simple </a:t>
            </a:r>
          </a:p>
          <a:p>
            <a:pPr lvl="2" fontAlgn="auto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altLang="en-US" sz="3200" b="1" dirty="0" smtClean="0"/>
              <a:t>nervous system</a:t>
            </a:r>
          </a:p>
        </p:txBody>
      </p:sp>
      <p:pic>
        <p:nvPicPr>
          <p:cNvPr id="6147" name="Picture 2" descr="http://www.esu.edu/~milewski/intro_biol_two/lab_9_porifera_cnidaria/images/sea_anem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"/>
            <a:ext cx="4419600" cy="380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6" descr="http://pnwscuba.smugmug.com/REEF/REEF-Pacific-NW-Invertebrate/271-5/177527901_9d2RR-L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3733800"/>
            <a:ext cx="4318000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3810000"/>
            <a:ext cx="8839200" cy="49212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b="1" smtClean="0"/>
              <a:t>Sea Anemones Feeding</a:t>
            </a:r>
          </a:p>
          <a:p>
            <a:pPr lvl="1"/>
            <a:r>
              <a:rPr lang="en-US" altLang="en-US" sz="2800" b="1" smtClean="0"/>
              <a:t>Use tentacles with </a:t>
            </a:r>
            <a:r>
              <a:rPr lang="en-US" altLang="en-US" sz="2800" b="1" smtClean="0">
                <a:solidFill>
                  <a:srgbClr val="FF0000"/>
                </a:solidFill>
              </a:rPr>
              <a:t>nematocysts</a:t>
            </a:r>
            <a:r>
              <a:rPr lang="en-US" altLang="en-US" sz="2800" b="1" smtClean="0"/>
              <a:t> to paralyze prey</a:t>
            </a:r>
          </a:p>
          <a:p>
            <a:pPr lvl="1"/>
            <a:r>
              <a:rPr lang="en-US" altLang="en-US" sz="2800" b="1" smtClean="0"/>
              <a:t>Some animals can live IN the anemone unharmed</a:t>
            </a:r>
          </a:p>
          <a:p>
            <a:pPr lvl="1"/>
            <a:r>
              <a:rPr lang="en-US" altLang="en-US" sz="2800" b="1" smtClean="0"/>
              <a:t>The clownfish and some shrimp are SYMBIONTS with anemones</a:t>
            </a:r>
          </a:p>
          <a:p>
            <a:pPr lvl="1"/>
            <a:r>
              <a:rPr lang="en-US" altLang="en-US" sz="2800" b="1" smtClean="0"/>
              <a:t>These are SYMBIOTIC RELATIONSHIPS</a:t>
            </a:r>
          </a:p>
        </p:txBody>
      </p:sp>
      <p:pic>
        <p:nvPicPr>
          <p:cNvPr id="7171" name="Picture 2" descr="http://z.about.com/d/saltaquarium/1/0/h/L/bmcbroom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0"/>
            <a:ext cx="4114800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0" descr="http://photography.nationalgeographic.com/staticfiles/NGS/Shared/StaticFiles/Photography/Images/POD/a/anemone-crab-grall-1068149-s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4191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2819400" cy="6477000"/>
          </a:xfrm>
        </p:spPr>
        <p:txBody>
          <a:bodyPr/>
          <a:lstStyle/>
          <a:p>
            <a:pPr marL="354013" lvl="2" indent="-28575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r>
              <a:rPr lang="en-US" altLang="en-US" sz="2600" b="1" dirty="0" smtClean="0"/>
              <a:t>Clownfish gains protection from predatory fish while at the same time they protect the anemone’s tentacles from getting bitten off by other fish</a:t>
            </a:r>
          </a:p>
          <a:p>
            <a:pPr marL="411163" lvl="2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/>
            </a:pPr>
            <a:endParaRPr lang="en-US" altLang="en-US" sz="2600" b="1" dirty="0" smtClean="0"/>
          </a:p>
          <a:p>
            <a:pPr marL="171450" lvl="2" fontAlgn="auto">
              <a:spcBef>
                <a:spcPts val="750"/>
              </a:spcBef>
              <a:spcAft>
                <a:spcPts val="0"/>
              </a:spcAft>
              <a:defRPr/>
            </a:pPr>
            <a:r>
              <a:rPr lang="en-US" altLang="en-US" sz="2600" b="1" dirty="0" smtClean="0"/>
              <a:t>The shrimp keeps the anemone clean and gains </a:t>
            </a:r>
            <a:r>
              <a:rPr lang="en-US" altLang="en-US" sz="2600" b="1" dirty="0" smtClean="0">
                <a:solidFill>
                  <a:srgbClr val="FF0000"/>
                </a:solidFill>
              </a:rPr>
              <a:t>protection</a:t>
            </a:r>
            <a:r>
              <a:rPr lang="en-US" altLang="en-US" sz="2600" b="1" dirty="0" smtClean="0"/>
              <a:t> from predatory fish</a:t>
            </a:r>
          </a:p>
          <a:p>
            <a:pPr fontAlgn="auto">
              <a:spcAft>
                <a:spcPts val="0"/>
              </a:spcAft>
              <a:defRPr/>
            </a:pPr>
            <a:endParaRPr lang="en-US" altLang="en-US" dirty="0" smtClean="0"/>
          </a:p>
        </p:txBody>
      </p:sp>
      <p:pic>
        <p:nvPicPr>
          <p:cNvPr id="8195" name="Picture 2" descr="http://prints.wetpixelquarterly.com/photos/192214234_Uhuaq-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0"/>
            <a:ext cx="5715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2" descr="http://vdmdiveclub.org/PhGeeks/BWinters/shrimp_on_anemo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352800"/>
            <a:ext cx="5715000" cy="352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2"/>
          <p:cNvSpPr>
            <a:spLocks noChangeArrowheads="1"/>
          </p:cNvSpPr>
          <p:nvPr/>
        </p:nvSpPr>
        <p:spPr bwMode="auto">
          <a:xfrm>
            <a:off x="19050" y="6105525"/>
            <a:ext cx="3429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>
                <a:hlinkClick r:id="rId4"/>
              </a:rPr>
              <a:t>Clown Fish and Sea Anemones video</a:t>
            </a:r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4343400" y="74613"/>
            <a:ext cx="4724400" cy="6781800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3600" b="1" dirty="0" smtClean="0"/>
              <a:t>Corals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altLang="en-US" sz="3200" b="1" dirty="0" smtClean="0"/>
              <a:t>Basic polyp structure</a:t>
            </a:r>
          </a:p>
          <a:p>
            <a:pPr lvl="1" fontAlgn="auto">
              <a:spcAft>
                <a:spcPts val="0"/>
              </a:spcAft>
              <a:defRPr/>
            </a:pPr>
            <a:endParaRPr lang="en-US" altLang="en-US" sz="3200" b="1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en-US" altLang="en-US" sz="3200" b="1" dirty="0" smtClean="0"/>
              <a:t>Sac-like digestive tract</a:t>
            </a:r>
          </a:p>
          <a:p>
            <a:pPr lvl="1" fontAlgn="auto">
              <a:spcAft>
                <a:spcPts val="0"/>
              </a:spcAft>
              <a:defRPr/>
            </a:pPr>
            <a:endParaRPr lang="en-US" altLang="en-US" sz="3200" b="1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en-US" altLang="en-US" sz="3200" b="1" dirty="0" smtClean="0"/>
              <a:t>Mouth surrounded by stinging tentacles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altLang="en-US" sz="3200" b="1" dirty="0" smtClean="0"/>
              <a:t>Colonial animals – connected to each other by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coenosarc</a:t>
            </a:r>
            <a:endParaRPr lang="en-US" altLang="en-US" sz="3200" b="1" dirty="0" smtClean="0">
              <a:solidFill>
                <a:srgbClr val="FF0000"/>
              </a:solidFill>
            </a:endParaRPr>
          </a:p>
          <a:p>
            <a:pPr lvl="1" fontAlgn="auto">
              <a:spcAft>
                <a:spcPts val="0"/>
              </a:spcAft>
              <a:defRPr/>
            </a:pPr>
            <a:endParaRPr lang="en-US" altLang="en-US" sz="3200" b="1" dirty="0" smtClean="0">
              <a:solidFill>
                <a:srgbClr val="FF0000"/>
              </a:solidFill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altLang="en-US" sz="3200" b="1" dirty="0" smtClean="0"/>
              <a:t>Calcium carbonate skeleton</a:t>
            </a:r>
          </a:p>
          <a:p>
            <a:pPr lvl="1" fontAlgn="auto">
              <a:spcAft>
                <a:spcPts val="0"/>
              </a:spcAft>
              <a:defRPr/>
            </a:pPr>
            <a:endParaRPr lang="en-US" altLang="en-US" sz="3200" b="1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en-US" altLang="en-US" sz="3200" b="1" dirty="0" smtClean="0"/>
              <a:t>Hard and soft corals</a:t>
            </a:r>
          </a:p>
          <a:p>
            <a:pPr lvl="1" fontAlgn="auto">
              <a:spcAft>
                <a:spcPts val="0"/>
              </a:spcAft>
              <a:defRPr/>
            </a:pPr>
            <a:endParaRPr lang="en-US" altLang="en-US" dirty="0" smtClean="0"/>
          </a:p>
          <a:p>
            <a:pPr lvl="1" fontAlgn="auto">
              <a:spcAft>
                <a:spcPts val="0"/>
              </a:spcAft>
              <a:defRPr/>
            </a:pPr>
            <a:endParaRPr lang="en-US" altLang="en-US" dirty="0" smtClean="0"/>
          </a:p>
        </p:txBody>
      </p:sp>
      <p:pic>
        <p:nvPicPr>
          <p:cNvPr id="9219" name="Picture 6" descr="http://www.solcomhouse.com/images/coral01a_4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4613"/>
            <a:ext cx="4267200" cy="670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1000" y="4763"/>
            <a:ext cx="3867150" cy="6629400"/>
          </a:xfrm>
        </p:spPr>
        <p:txBody>
          <a:bodyPr/>
          <a:lstStyle/>
          <a:p>
            <a:pPr marL="1026414" lvl="1" indent="-457200" fontAlgn="auto">
              <a:spcAft>
                <a:spcPts val="0"/>
              </a:spcAft>
              <a:defRPr/>
            </a:pPr>
            <a:r>
              <a:rPr lang="en-US" sz="2800" b="1" dirty="0" smtClean="0"/>
              <a:t>Symbiotic relationship with algae called zooxanthellae.</a:t>
            </a:r>
          </a:p>
          <a:p>
            <a:pPr marL="1026414" lvl="1" indent="-457200" fontAlgn="auto">
              <a:spcAft>
                <a:spcPts val="0"/>
              </a:spcAft>
              <a:defRPr/>
            </a:pPr>
            <a:endParaRPr lang="en-US" sz="2800" b="1" dirty="0" smtClean="0"/>
          </a:p>
          <a:p>
            <a:pPr marL="1026414" lvl="1" indent="-457200" fontAlgn="auto">
              <a:spcAft>
                <a:spcPts val="0"/>
              </a:spcAft>
              <a:defRPr/>
            </a:pPr>
            <a:r>
              <a:rPr lang="en-US" sz="2800" b="1" dirty="0" smtClean="0"/>
              <a:t>Zooxanthellae get a home and </a:t>
            </a:r>
            <a:r>
              <a:rPr lang="en-US" sz="2800" b="1" dirty="0" smtClean="0">
                <a:solidFill>
                  <a:srgbClr val="FF0000"/>
                </a:solidFill>
              </a:rPr>
              <a:t>CO₂</a:t>
            </a:r>
            <a:r>
              <a:rPr lang="en-US" sz="2800" b="1" dirty="0" smtClean="0"/>
              <a:t> from the coral.</a:t>
            </a:r>
          </a:p>
          <a:p>
            <a:pPr marL="1026414" lvl="1" indent="-457200" fontAlgn="auto">
              <a:spcAft>
                <a:spcPts val="0"/>
              </a:spcAft>
              <a:defRPr/>
            </a:pPr>
            <a:endParaRPr lang="en-US" sz="2800" b="1" dirty="0" smtClean="0"/>
          </a:p>
          <a:p>
            <a:pPr marL="1026414" lvl="1" indent="-457200" fontAlgn="auto">
              <a:spcAft>
                <a:spcPts val="0"/>
              </a:spcAft>
              <a:defRPr/>
            </a:pPr>
            <a:r>
              <a:rPr lang="en-US" sz="2800" b="1" dirty="0" smtClean="0"/>
              <a:t>Coral get O₂ and food (sugar) from the zooxanthellae by way of photosynthesis</a:t>
            </a:r>
            <a:endParaRPr lang="en-US" dirty="0" smtClean="0"/>
          </a:p>
          <a:p>
            <a:pPr marL="740664" lvl="1" fontAlgn="auto">
              <a:spcAft>
                <a:spcPts val="0"/>
              </a:spcAft>
              <a:buFont typeface="Wingdings"/>
              <a:buChar char=""/>
              <a:defRPr/>
            </a:pPr>
            <a:endParaRPr lang="en-US" dirty="0" smtClean="0"/>
          </a:p>
          <a:p>
            <a:pPr marL="740664" lvl="1" fontAlgn="auto">
              <a:spcAft>
                <a:spcPts val="0"/>
              </a:spcAft>
              <a:buFont typeface="Wingdings"/>
              <a:buChar char=""/>
              <a:defRPr/>
            </a:pPr>
            <a:endParaRPr lang="en-US" dirty="0" smtClean="0"/>
          </a:p>
          <a:p>
            <a:pPr marL="740664" lvl="1" fontAlgn="auto">
              <a:spcAft>
                <a:spcPts val="0"/>
              </a:spcAft>
              <a:buFont typeface="Wingdings"/>
              <a:buChar char=""/>
              <a:defRPr/>
            </a:pPr>
            <a:endParaRPr lang="en-US" dirty="0"/>
          </a:p>
        </p:txBody>
      </p:sp>
      <p:pic>
        <p:nvPicPr>
          <p:cNvPr id="10243" name="Picture 4" descr="http://media-2.web.britannica.com/eb-media/94/26994-004-9E1DBF8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4763"/>
            <a:ext cx="5638800" cy="677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 bwMode="auto">
          <a:xfrm>
            <a:off x="76200" y="152400"/>
            <a:ext cx="8896350" cy="4572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b="1" smtClean="0"/>
              <a:t>Coral bleaching – when the algae </a:t>
            </a:r>
            <a:r>
              <a:rPr lang="en-US" altLang="en-US" sz="2800" b="1" smtClean="0">
                <a:solidFill>
                  <a:srgbClr val="FF0000"/>
                </a:solidFill>
              </a:rPr>
              <a:t>leaves</a:t>
            </a:r>
            <a:r>
              <a:rPr lang="en-US" altLang="en-US" sz="2800" b="1" smtClean="0"/>
              <a:t> the polyp  - and the polyp may die</a:t>
            </a:r>
          </a:p>
          <a:p>
            <a:pPr lvl="1"/>
            <a:r>
              <a:rPr lang="en-US" altLang="en-US" sz="2800" b="1" smtClean="0"/>
              <a:t>Causes of bleaching include pollutants, severe storms, unusually high or low temps, runoff, and sedimentation.</a:t>
            </a:r>
          </a:p>
        </p:txBody>
      </p:sp>
      <p:pic>
        <p:nvPicPr>
          <p:cNvPr id="11267" name="Picture 2" descr="http://serc.carleton.edu/images/eslabs/corals/coral_bleaching_diagra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013" y="2362200"/>
            <a:ext cx="4519612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http://www.globalwarmingart.com/images/4/48/Partially_Bleached_Cor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2286000"/>
            <a:ext cx="4468813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20124</TotalTime>
  <Words>318</Words>
  <Application>Microsoft Office PowerPoint</Application>
  <PresentationFormat>On-screen Show (4:3)</PresentationFormat>
  <Paragraphs>60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 Light</vt:lpstr>
      <vt:lpstr>Calibri</vt:lpstr>
      <vt:lpstr>Wingdings 2</vt:lpstr>
      <vt:lpstr>Wingdings</vt:lpstr>
      <vt:lpstr>Office Theme</vt:lpstr>
      <vt:lpstr>The  Cnidarians Part 2</vt:lpstr>
      <vt:lpstr>PowerPoint Presentation</vt:lpstr>
      <vt:lpstr>Class Anthozoa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 Hydrozoa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Cnidarians</dc:title>
  <dc:creator>curejunkie</dc:creator>
  <cp:lastModifiedBy>Adam</cp:lastModifiedBy>
  <cp:revision>25</cp:revision>
  <dcterms:created xsi:type="dcterms:W3CDTF">2009-10-18T03:23:16Z</dcterms:created>
  <dcterms:modified xsi:type="dcterms:W3CDTF">2016-01-18T15:06:00Z</dcterms:modified>
</cp:coreProperties>
</file>