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9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3" r:id="rId9"/>
    <p:sldId id="264" r:id="rId10"/>
    <p:sldId id="268" r:id="rId11"/>
    <p:sldId id="267" r:id="rId12"/>
    <p:sldId id="270" r:id="rId13"/>
    <p:sldId id="280" r:id="rId14"/>
    <p:sldId id="269" r:id="rId15"/>
    <p:sldId id="277" r:id="rId16"/>
    <p:sldId id="276" r:id="rId17"/>
    <p:sldId id="271" r:id="rId18"/>
    <p:sldId id="272" r:id="rId19"/>
    <p:sldId id="273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 title="scalloped circle"/>
          <p:cNvSpPr/>
          <p:nvPr/>
        </p:nvSpPr>
        <p:spPr bwMode="auto">
          <a:xfrm>
            <a:off x="2063750" y="630238"/>
            <a:ext cx="522922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5" name="Rectangle 4"/>
          <p:cNvSpPr/>
          <p:nvPr/>
        </p:nvSpPr>
        <p:spPr>
          <a:xfrm>
            <a:off x="0" y="0"/>
            <a:ext cx="21272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 title="left edge border"/>
          <p:cNvSpPr/>
          <p:nvPr/>
        </p:nvSpPr>
        <p:spPr>
          <a:xfrm>
            <a:off x="0" y="0"/>
            <a:ext cx="21272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09625" y="6375400"/>
            <a:ext cx="1746250" cy="349250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BD8A4F38-C4CA-4F8C-8FDC-C278EC7B548E}" type="datetimeFigureOut">
              <a:rPr lang="en-US"/>
              <a:pPr>
                <a:defRPr/>
              </a:pPr>
              <a:t>1/26/2016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313" y="6375400"/>
            <a:ext cx="3086100" cy="346075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850" y="6375400"/>
            <a:ext cx="1746250" cy="346075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C9950767-D114-427D-8BFD-3EFD0F286D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9348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6735F-69D9-4D80-B23C-1DB2903F0EA4}" type="datetimeFigureOut">
              <a:rPr lang="en-US"/>
              <a:pPr>
                <a:defRPr/>
              </a:pPr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6FA32-3203-4071-8984-875024D40F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9849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911" y="382386"/>
            <a:ext cx="1771930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4" y="382386"/>
            <a:ext cx="5809517" cy="560040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7C1B0-05C3-4D5D-B2F6-8F46A1D8B4D8}" type="datetimeFigureOut">
              <a:rPr lang="en-US"/>
              <a:pPr>
                <a:defRPr/>
              </a:pPr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C978D-E5E9-4EC3-A21C-C1A7AD00CC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7711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74D8A-68AE-4DDB-B5CC-F3A7866E6666}" type="datetimeFigureOut">
              <a:rPr lang="en-US"/>
              <a:pPr>
                <a:defRPr/>
              </a:pPr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AC3D6-8FF1-4CF2-AD18-19B839DDC3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6462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0"/>
            <a:ext cx="2111375" cy="6858000"/>
          </a:xfrm>
          <a:custGeom>
            <a:avLst/>
            <a:gdLst>
              <a:gd name="T0" fmla="*/ 2147483646 w 1773"/>
              <a:gd name="T1" fmla="*/ 0 h 4320"/>
              <a:gd name="T2" fmla="*/ 2147483646 w 1773"/>
              <a:gd name="T3" fmla="*/ 2147483646 h 4320"/>
              <a:gd name="T4" fmla="*/ 2147483646 w 1773"/>
              <a:gd name="T5" fmla="*/ 2147483646 h 4320"/>
              <a:gd name="T6" fmla="*/ 2147483646 w 1773"/>
              <a:gd name="T7" fmla="*/ 2147483646 h 4320"/>
              <a:gd name="T8" fmla="*/ 2147483646 w 1773"/>
              <a:gd name="T9" fmla="*/ 2147483646 h 4320"/>
              <a:gd name="T10" fmla="*/ 2147483646 w 1773"/>
              <a:gd name="T11" fmla="*/ 2147483646 h 4320"/>
              <a:gd name="T12" fmla="*/ 2147483646 w 1773"/>
              <a:gd name="T13" fmla="*/ 2147483646 h 4320"/>
              <a:gd name="T14" fmla="*/ 2147483646 w 1773"/>
              <a:gd name="T15" fmla="*/ 2147483646 h 4320"/>
              <a:gd name="T16" fmla="*/ 2147483646 w 1773"/>
              <a:gd name="T17" fmla="*/ 2147483646 h 4320"/>
              <a:gd name="T18" fmla="*/ 2147483646 w 1773"/>
              <a:gd name="T19" fmla="*/ 2147483646 h 4320"/>
              <a:gd name="T20" fmla="*/ 2147483646 w 1773"/>
              <a:gd name="T21" fmla="*/ 2147483646 h 4320"/>
              <a:gd name="T22" fmla="*/ 2147483646 w 1773"/>
              <a:gd name="T23" fmla="*/ 2147483646 h 4320"/>
              <a:gd name="T24" fmla="*/ 2147483646 w 1773"/>
              <a:gd name="T25" fmla="*/ 2147483646 h 4320"/>
              <a:gd name="T26" fmla="*/ 2147483646 w 1773"/>
              <a:gd name="T27" fmla="*/ 2147483646 h 4320"/>
              <a:gd name="T28" fmla="*/ 2147483646 w 1773"/>
              <a:gd name="T29" fmla="*/ 2147483646 h 4320"/>
              <a:gd name="T30" fmla="*/ 2147483646 w 1773"/>
              <a:gd name="T31" fmla="*/ 2147483646 h 4320"/>
              <a:gd name="T32" fmla="*/ 2147483646 w 1773"/>
              <a:gd name="T33" fmla="*/ 2147483646 h 4320"/>
              <a:gd name="T34" fmla="*/ 2147483646 w 1773"/>
              <a:gd name="T35" fmla="*/ 2147483646 h 4320"/>
              <a:gd name="T36" fmla="*/ 2147483646 w 1773"/>
              <a:gd name="T37" fmla="*/ 2147483646 h 4320"/>
              <a:gd name="T38" fmla="*/ 2147483646 w 1773"/>
              <a:gd name="T39" fmla="*/ 2147483646 h 4320"/>
              <a:gd name="T40" fmla="*/ 2147483646 w 1773"/>
              <a:gd name="T41" fmla="*/ 2147483646 h 4320"/>
              <a:gd name="T42" fmla="*/ 2147483646 w 1773"/>
              <a:gd name="T43" fmla="*/ 2147483646 h 4320"/>
              <a:gd name="T44" fmla="*/ 2147483646 w 1773"/>
              <a:gd name="T45" fmla="*/ 2147483646 h 4320"/>
              <a:gd name="T46" fmla="*/ 2147483646 w 1773"/>
              <a:gd name="T47" fmla="*/ 2147483646 h 4320"/>
              <a:gd name="T48" fmla="*/ 2147483646 w 1773"/>
              <a:gd name="T49" fmla="*/ 2147483646 h 4320"/>
              <a:gd name="T50" fmla="*/ 2147483646 w 1773"/>
              <a:gd name="T51" fmla="*/ 2147483646 h 4320"/>
              <a:gd name="T52" fmla="*/ 2147483646 w 1773"/>
              <a:gd name="T53" fmla="*/ 2147483646 h 4320"/>
              <a:gd name="T54" fmla="*/ 2147483646 w 1773"/>
              <a:gd name="T55" fmla="*/ 2147483646 h 4320"/>
              <a:gd name="T56" fmla="*/ 2147483646 w 1773"/>
              <a:gd name="T57" fmla="*/ 2147483646 h 4320"/>
              <a:gd name="T58" fmla="*/ 2147483646 w 1773"/>
              <a:gd name="T59" fmla="*/ 2147483646 h 4320"/>
              <a:gd name="T60" fmla="*/ 2147483646 w 1773"/>
              <a:gd name="T61" fmla="*/ 2147483646 h 4320"/>
              <a:gd name="T62" fmla="*/ 2147483646 w 1773"/>
              <a:gd name="T63" fmla="*/ 2147483646 h 4320"/>
              <a:gd name="T64" fmla="*/ 2147483646 w 1773"/>
              <a:gd name="T65" fmla="*/ 2147483646 h 4320"/>
              <a:gd name="T66" fmla="*/ 2147483646 w 1773"/>
              <a:gd name="T67" fmla="*/ 2147483646 h 4320"/>
              <a:gd name="T68" fmla="*/ 2147483646 w 1773"/>
              <a:gd name="T69" fmla="*/ 2147483646 h 4320"/>
              <a:gd name="T70" fmla="*/ 2147483646 w 1773"/>
              <a:gd name="T71" fmla="*/ 2147483646 h 4320"/>
              <a:gd name="T72" fmla="*/ 2147483646 w 1773"/>
              <a:gd name="T73" fmla="*/ 2147483646 h 4320"/>
              <a:gd name="T74" fmla="*/ 2147483646 w 1773"/>
              <a:gd name="T75" fmla="*/ 2147483646 h 4320"/>
              <a:gd name="T76" fmla="*/ 2147483646 w 1773"/>
              <a:gd name="T77" fmla="*/ 2147483646 h 4320"/>
              <a:gd name="T78" fmla="*/ 2147483646 w 1773"/>
              <a:gd name="T79" fmla="*/ 2147483646 h 4320"/>
              <a:gd name="T80" fmla="*/ 2147483646 w 1773"/>
              <a:gd name="T81" fmla="*/ 2147483646 h 4320"/>
              <a:gd name="T82" fmla="*/ 2147483646 w 1773"/>
              <a:gd name="T83" fmla="*/ 2147483646 h 4320"/>
              <a:gd name="T84" fmla="*/ 2147483646 w 1773"/>
              <a:gd name="T85" fmla="*/ 2147483646 h 4320"/>
              <a:gd name="T86" fmla="*/ 2147483646 w 1773"/>
              <a:gd name="T87" fmla="*/ 2147483646 h 4320"/>
              <a:gd name="T88" fmla="*/ 2147483646 w 1773"/>
              <a:gd name="T89" fmla="*/ 2147483646 h 4320"/>
              <a:gd name="T90" fmla="*/ 2147483646 w 1773"/>
              <a:gd name="T91" fmla="*/ 2147483646 h 4320"/>
              <a:gd name="T92" fmla="*/ 2147483646 w 1773"/>
              <a:gd name="T93" fmla="*/ 2147483646 h 4320"/>
              <a:gd name="T94" fmla="*/ 0 w 1773"/>
              <a:gd name="T95" fmla="*/ 0 h 432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Freeform 11"/>
          <p:cNvSpPr>
            <a:spLocks/>
          </p:cNvSpPr>
          <p:nvPr/>
        </p:nvSpPr>
        <p:spPr bwMode="auto">
          <a:xfrm>
            <a:off x="655638" y="0"/>
            <a:ext cx="1235075" cy="6858000"/>
          </a:xfrm>
          <a:custGeom>
            <a:avLst/>
            <a:gdLst>
              <a:gd name="T0" fmla="*/ 2147483646 w 1037"/>
              <a:gd name="T1" fmla="*/ 2147483646 h 4320"/>
              <a:gd name="T2" fmla="*/ 2147483646 w 1037"/>
              <a:gd name="T3" fmla="*/ 2147483646 h 4320"/>
              <a:gd name="T4" fmla="*/ 2147483646 w 1037"/>
              <a:gd name="T5" fmla="*/ 2147483646 h 4320"/>
              <a:gd name="T6" fmla="*/ 2147483646 w 1037"/>
              <a:gd name="T7" fmla="*/ 2147483646 h 4320"/>
              <a:gd name="T8" fmla="*/ 2147483646 w 1037"/>
              <a:gd name="T9" fmla="*/ 2147483646 h 4320"/>
              <a:gd name="T10" fmla="*/ 2147483646 w 1037"/>
              <a:gd name="T11" fmla="*/ 2147483646 h 4320"/>
              <a:gd name="T12" fmla="*/ 2147483646 w 1037"/>
              <a:gd name="T13" fmla="*/ 2147483646 h 4320"/>
              <a:gd name="T14" fmla="*/ 2147483646 w 1037"/>
              <a:gd name="T15" fmla="*/ 2147483646 h 4320"/>
              <a:gd name="T16" fmla="*/ 2147483646 w 1037"/>
              <a:gd name="T17" fmla="*/ 2147483646 h 4320"/>
              <a:gd name="T18" fmla="*/ 2147483646 w 1037"/>
              <a:gd name="T19" fmla="*/ 2147483646 h 4320"/>
              <a:gd name="T20" fmla="*/ 2147483646 w 1037"/>
              <a:gd name="T21" fmla="*/ 2147483646 h 4320"/>
              <a:gd name="T22" fmla="*/ 2147483646 w 1037"/>
              <a:gd name="T23" fmla="*/ 2147483646 h 4320"/>
              <a:gd name="T24" fmla="*/ 2147483646 w 1037"/>
              <a:gd name="T25" fmla="*/ 2147483646 h 4320"/>
              <a:gd name="T26" fmla="*/ 2147483646 w 1037"/>
              <a:gd name="T27" fmla="*/ 2147483646 h 4320"/>
              <a:gd name="T28" fmla="*/ 2147483646 w 1037"/>
              <a:gd name="T29" fmla="*/ 2147483646 h 4320"/>
              <a:gd name="T30" fmla="*/ 2147483646 w 1037"/>
              <a:gd name="T31" fmla="*/ 2147483646 h 4320"/>
              <a:gd name="T32" fmla="*/ 2147483646 w 1037"/>
              <a:gd name="T33" fmla="*/ 2147483646 h 4320"/>
              <a:gd name="T34" fmla="*/ 2147483646 w 1037"/>
              <a:gd name="T35" fmla="*/ 2147483646 h 4320"/>
              <a:gd name="T36" fmla="*/ 2147483646 w 1037"/>
              <a:gd name="T37" fmla="*/ 2147483646 h 4320"/>
              <a:gd name="T38" fmla="*/ 2147483646 w 1037"/>
              <a:gd name="T39" fmla="*/ 2147483646 h 4320"/>
              <a:gd name="T40" fmla="*/ 2147483646 w 1037"/>
              <a:gd name="T41" fmla="*/ 2147483646 h 4320"/>
              <a:gd name="T42" fmla="*/ 2147483646 w 1037"/>
              <a:gd name="T43" fmla="*/ 2147483646 h 4320"/>
              <a:gd name="T44" fmla="*/ 2147483646 w 1037"/>
              <a:gd name="T45" fmla="*/ 2147483646 h 4320"/>
              <a:gd name="T46" fmla="*/ 2147483646 w 1037"/>
              <a:gd name="T47" fmla="*/ 2147483646 h 4320"/>
              <a:gd name="T48" fmla="*/ 2147483646 w 1037"/>
              <a:gd name="T49" fmla="*/ 2147483646 h 4320"/>
              <a:gd name="T50" fmla="*/ 2147483646 w 1037"/>
              <a:gd name="T51" fmla="*/ 2147483646 h 4320"/>
              <a:gd name="T52" fmla="*/ 2147483646 w 1037"/>
              <a:gd name="T53" fmla="*/ 2147483646 h 4320"/>
              <a:gd name="T54" fmla="*/ 2147483646 w 1037"/>
              <a:gd name="T55" fmla="*/ 2147483646 h 4320"/>
              <a:gd name="T56" fmla="*/ 2147483646 w 1037"/>
              <a:gd name="T57" fmla="*/ 2147483646 h 4320"/>
              <a:gd name="T58" fmla="*/ 2147483646 w 1037"/>
              <a:gd name="T59" fmla="*/ 2147483646 h 4320"/>
              <a:gd name="T60" fmla="*/ 2147483646 w 1037"/>
              <a:gd name="T61" fmla="*/ 2147483646 h 4320"/>
              <a:gd name="T62" fmla="*/ 2147483646 w 1037"/>
              <a:gd name="T63" fmla="*/ 2147483646 h 4320"/>
              <a:gd name="T64" fmla="*/ 2147483646 w 1037"/>
              <a:gd name="T65" fmla="*/ 2147483646 h 4320"/>
              <a:gd name="T66" fmla="*/ 2147483646 w 1037"/>
              <a:gd name="T67" fmla="*/ 2147483646 h 4320"/>
              <a:gd name="T68" fmla="*/ 2147483646 w 1037"/>
              <a:gd name="T69" fmla="*/ 2147483646 h 4320"/>
              <a:gd name="T70" fmla="*/ 2147483646 w 1037"/>
              <a:gd name="T71" fmla="*/ 2147483646 h 4320"/>
              <a:gd name="T72" fmla="*/ 2147483646 w 1037"/>
              <a:gd name="T73" fmla="*/ 2147483646 h 4320"/>
              <a:gd name="T74" fmla="*/ 2147483646 w 1037"/>
              <a:gd name="T75" fmla="*/ 2147483646 h 4320"/>
              <a:gd name="T76" fmla="*/ 2147483646 w 1037"/>
              <a:gd name="T77" fmla="*/ 2147483646 h 4320"/>
              <a:gd name="T78" fmla="*/ 2147483646 w 1037"/>
              <a:gd name="T79" fmla="*/ 2147483646 h 4320"/>
              <a:gd name="T80" fmla="*/ 2147483646 w 1037"/>
              <a:gd name="T81" fmla="*/ 2147483646 h 4320"/>
              <a:gd name="T82" fmla="*/ 2147483646 w 1037"/>
              <a:gd name="T83" fmla="*/ 2147483646 h 4320"/>
              <a:gd name="T84" fmla="*/ 2147483646 w 1037"/>
              <a:gd name="T85" fmla="*/ 2147483646 h 4320"/>
              <a:gd name="T86" fmla="*/ 2147483646 w 1037"/>
              <a:gd name="T87" fmla="*/ 2147483646 h 4320"/>
              <a:gd name="T88" fmla="*/ 2147483646 w 1037"/>
              <a:gd name="T89" fmla="*/ 2147483646 h 4320"/>
              <a:gd name="T90" fmla="*/ 2147483646 w 1037"/>
              <a:gd name="T91" fmla="*/ 2147483646 h 4320"/>
              <a:gd name="T92" fmla="*/ 2147483646 w 1037"/>
              <a:gd name="T93" fmla="*/ 2147483646 h 4320"/>
              <a:gd name="T94" fmla="*/ 2147483646 w 1037"/>
              <a:gd name="T95" fmla="*/ 2147483646 h 4320"/>
              <a:gd name="T96" fmla="*/ 2147483646 w 1037"/>
              <a:gd name="T97" fmla="*/ 2147483646 h 4320"/>
              <a:gd name="T98" fmla="*/ 2147483646 w 1037"/>
              <a:gd name="T99" fmla="*/ 2147483646 h 4320"/>
              <a:gd name="T100" fmla="*/ 2147483646 w 1037"/>
              <a:gd name="T101" fmla="*/ 2147483646 h 4320"/>
              <a:gd name="T102" fmla="*/ 2147483646 w 1037"/>
              <a:gd name="T103" fmla="*/ 2147483646 h 4320"/>
              <a:gd name="T104" fmla="*/ 2147483646 w 1037"/>
              <a:gd name="T105" fmla="*/ 2147483646 h 4320"/>
              <a:gd name="T106" fmla="*/ 2147483646 w 1037"/>
              <a:gd name="T107" fmla="*/ 2147483646 h 4320"/>
              <a:gd name="T108" fmla="*/ 2147483646 w 1037"/>
              <a:gd name="T109" fmla="*/ 2147483646 h 4320"/>
              <a:gd name="T110" fmla="*/ 2147483646 w 1037"/>
              <a:gd name="T111" fmla="*/ 2147483646 h 4320"/>
              <a:gd name="T112" fmla="*/ 2147483646 w 1037"/>
              <a:gd name="T113" fmla="*/ 2147483646 h 4320"/>
              <a:gd name="T114" fmla="*/ 2147483646 w 1037"/>
              <a:gd name="T115" fmla="*/ 2147483646 h 4320"/>
              <a:gd name="T116" fmla="*/ 2147483646 w 1037"/>
              <a:gd name="T117" fmla="*/ 2147483646 h 4320"/>
              <a:gd name="T118" fmla="*/ 2147483646 w 1037"/>
              <a:gd name="T119" fmla="*/ 2147483646 h 4320"/>
              <a:gd name="T120" fmla="*/ 2147483646 w 1037"/>
              <a:gd name="T121" fmla="*/ 2147483646 h 4320"/>
              <a:gd name="T122" fmla="*/ 2147483646 w 1037"/>
              <a:gd name="T123" fmla="*/ 2147483646 h 4320"/>
              <a:gd name="T124" fmla="*/ 0 w 1037"/>
              <a:gd name="T125" fmla="*/ 0 h 432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0" y="0"/>
            <a:ext cx="2111375" cy="6858000"/>
            <a:chOff x="0" y="0"/>
            <a:chExt cx="2110979" cy="6858000"/>
          </a:xfrm>
        </p:grpSpPr>
        <p:sp>
          <p:nvSpPr>
            <p:cNvPr id="7" name="Freeform 6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8" name="Freeform 11" title="left scallop inline"/>
            <p:cNvSpPr/>
            <p:nvPr/>
          </p:nvSpPr>
          <p:spPr bwMode="auto">
            <a:xfrm>
              <a:off x="655515" y="0"/>
              <a:ext cx="1234843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/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288" y="6375400"/>
            <a:ext cx="1120775" cy="34925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5F2ED39-2CDD-4555-872A-EB68D94A0C76}" type="datetimeFigureOut">
              <a:rPr lang="en-US"/>
              <a:pPr>
                <a:defRPr/>
              </a:pPr>
              <a:t>1/26/2016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25" y="6375400"/>
            <a:ext cx="3086100" cy="34607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488" y="6375400"/>
            <a:ext cx="1116012" cy="34607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9A427E8-3655-4FE9-B045-E781287B2A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14541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593592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6" y="2286000"/>
            <a:ext cx="3593592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6C142-6B9E-47BF-8D7F-30AFD9BA0094}" type="datetimeFigureOut">
              <a:rPr lang="en-US"/>
              <a:pPr>
                <a:defRPr/>
              </a:pPr>
              <a:t>1/26/2016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57F44-1378-4D74-A144-A684C2FC5B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7243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381001"/>
            <a:ext cx="7629525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832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832" y="2909102"/>
            <a:ext cx="361188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1188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BB76D-D42D-4E3A-BF02-12B672544164}" type="datetimeFigureOut">
              <a:rPr lang="en-US"/>
              <a:pPr>
                <a:defRPr/>
              </a:pPr>
              <a:t>1/26/2016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184CA-D9A3-45E9-A441-EB7057344D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556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82E03-9B39-4480-9CE1-8DE13404608A}" type="datetimeFigureOut">
              <a:rPr lang="en-US"/>
              <a:pPr>
                <a:defRPr/>
              </a:pPr>
              <a:t>1/26/2016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912EA-7718-4DF4-8CEF-B34E074064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6280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48A0C-6649-4711-A3CD-F94FC2DF5876}" type="datetimeFigureOut">
              <a:rPr lang="en-US"/>
              <a:pPr>
                <a:defRPr/>
              </a:pPr>
              <a:t>1/26/2016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FC1DD-0323-475E-9B8A-6D833D0385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1217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 title="right scallop background shape"/>
          <p:cNvSpPr/>
          <p:nvPr/>
        </p:nvSpPr>
        <p:spPr bwMode="auto">
          <a:xfrm>
            <a:off x="5541963" y="0"/>
            <a:ext cx="3602037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6" name="Rectangle 5"/>
          <p:cNvSpPr/>
          <p:nvPr/>
        </p:nvSpPr>
        <p:spPr>
          <a:xfrm>
            <a:off x="0" y="0"/>
            <a:ext cx="2127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 title="left edge border"/>
          <p:cNvSpPr/>
          <p:nvPr/>
        </p:nvSpPr>
        <p:spPr>
          <a:xfrm>
            <a:off x="0" y="0"/>
            <a:ext cx="2127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/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573088" y="6375400"/>
            <a:ext cx="925512" cy="349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92A0B-9E3B-4A51-834C-EE3809C9E9CB}" type="datetimeFigureOut">
              <a:rPr lang="en-US"/>
              <a:pPr>
                <a:defRPr/>
              </a:pPr>
              <a:t>1/26/2016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975" y="6375400"/>
            <a:ext cx="2611438" cy="3460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788" y="6375400"/>
            <a:ext cx="923925" cy="3460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DAA5C-2033-4444-B27E-4988A39469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3983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 title="right scallop background shape"/>
          <p:cNvSpPr/>
          <p:nvPr/>
        </p:nvSpPr>
        <p:spPr bwMode="auto">
          <a:xfrm>
            <a:off x="5541963" y="0"/>
            <a:ext cx="3602037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6" name="Rectangle 5"/>
          <p:cNvSpPr/>
          <p:nvPr/>
        </p:nvSpPr>
        <p:spPr>
          <a:xfrm>
            <a:off x="0" y="0"/>
            <a:ext cx="2127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 title="left edge border"/>
          <p:cNvSpPr/>
          <p:nvPr/>
        </p:nvSpPr>
        <p:spPr>
          <a:xfrm>
            <a:off x="0" y="0"/>
            <a:ext cx="2127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/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574675" y="6375400"/>
            <a:ext cx="923925" cy="349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804C6-8494-405A-BEB1-2252CA6A14E2}" type="datetimeFigureOut">
              <a:rPr lang="en-US"/>
              <a:pPr>
                <a:defRPr/>
              </a:pPr>
              <a:t>1/26/2016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975" y="6375400"/>
            <a:ext cx="2611438" cy="3460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56088" y="6375400"/>
            <a:ext cx="947737" cy="3460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437EA-4405-4DF0-A206-A4C1620A27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3316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213" y="382588"/>
            <a:ext cx="7634287" cy="14922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38213" y="2286000"/>
            <a:ext cx="7634287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213" y="6375400"/>
            <a:ext cx="1747837" cy="349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BD8CC7A1-2685-41F5-AD9C-65CAC31055DD}" type="datetimeFigureOut">
              <a:rPr lang="en-US"/>
              <a:pPr>
                <a:defRPr/>
              </a:pPr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400"/>
            <a:ext cx="3086100" cy="34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75400"/>
            <a:ext cx="2114550" cy="34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F8016A99-1134-4A60-B6E8-064F240C98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2" name="Rectangle 11"/>
          <p:cNvSpPr/>
          <p:nvPr/>
        </p:nvSpPr>
        <p:spPr>
          <a:xfrm>
            <a:off x="8931275" y="0"/>
            <a:ext cx="2127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8931275" y="0"/>
            <a:ext cx="2127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3" name="Freeform 5"/>
          <p:cNvSpPr>
            <a:spLocks/>
          </p:cNvSpPr>
          <p:nvPr/>
        </p:nvSpPr>
        <p:spPr bwMode="auto">
          <a:xfrm>
            <a:off x="0" y="0"/>
            <a:ext cx="679450" cy="6858000"/>
          </a:xfrm>
          <a:custGeom>
            <a:avLst/>
            <a:gdLst>
              <a:gd name="T0" fmla="*/ 2147483646 w 211"/>
              <a:gd name="T1" fmla="*/ 2147483646 h 2160"/>
              <a:gd name="T2" fmla="*/ 2147483646 w 211"/>
              <a:gd name="T3" fmla="*/ 2147483646 h 2160"/>
              <a:gd name="T4" fmla="*/ 2147483646 w 211"/>
              <a:gd name="T5" fmla="*/ 2147483646 h 2160"/>
              <a:gd name="T6" fmla="*/ 2147483646 w 211"/>
              <a:gd name="T7" fmla="*/ 2147483646 h 2160"/>
              <a:gd name="T8" fmla="*/ 2147483646 w 211"/>
              <a:gd name="T9" fmla="*/ 2147483646 h 2160"/>
              <a:gd name="T10" fmla="*/ 2147483646 w 211"/>
              <a:gd name="T11" fmla="*/ 2147483646 h 2160"/>
              <a:gd name="T12" fmla="*/ 2147483646 w 211"/>
              <a:gd name="T13" fmla="*/ 2147483646 h 2160"/>
              <a:gd name="T14" fmla="*/ 2147483646 w 211"/>
              <a:gd name="T15" fmla="*/ 2147483646 h 2160"/>
              <a:gd name="T16" fmla="*/ 2147483646 w 211"/>
              <a:gd name="T17" fmla="*/ 0 h 2160"/>
              <a:gd name="T18" fmla="*/ 0 w 211"/>
              <a:gd name="T19" fmla="*/ 0 h 2160"/>
              <a:gd name="T20" fmla="*/ 0 w 211"/>
              <a:gd name="T21" fmla="*/ 2147483646 h 2160"/>
              <a:gd name="T22" fmla="*/ 2147483646 w 211"/>
              <a:gd name="T23" fmla="*/ 2147483646 h 2160"/>
              <a:gd name="T24" fmla="*/ 2147483646 w 211"/>
              <a:gd name="T25" fmla="*/ 2147483646 h 2160"/>
              <a:gd name="T26" fmla="*/ 2147483646 w 211"/>
              <a:gd name="T27" fmla="*/ 2147483646 h 216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7" r:id="rId1"/>
    <p:sldLayoutId id="2147484210" r:id="rId2"/>
    <p:sldLayoutId id="2147484218" r:id="rId3"/>
    <p:sldLayoutId id="2147484211" r:id="rId4"/>
    <p:sldLayoutId id="2147484212" r:id="rId5"/>
    <p:sldLayoutId id="2147484213" r:id="rId6"/>
    <p:sldLayoutId id="2147484214" r:id="rId7"/>
    <p:sldLayoutId id="2147484219" r:id="rId8"/>
    <p:sldLayoutId id="2147484220" r:id="rId9"/>
    <p:sldLayoutId id="2147484215" r:id="rId10"/>
    <p:sldLayoutId id="2147484216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100" kern="1200" cap="all" spc="150">
          <a:solidFill>
            <a:schemeClr val="tx2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Impact" panose="020B080603090205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Impact" panose="020B080603090205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Impact" panose="020B080603090205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Impact" panose="020B080603090205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Impact" panose="020B080603090205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Impact" panose="020B080603090205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Impact" panose="020B080603090205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Impact" panose="020B0806030902050204" pitchFamily="34" charset="0"/>
        </a:defRPr>
      </a:lvl9pPr>
    </p:titleStyle>
    <p:bodyStyle>
      <a:lvl1pPr marL="228600" indent="-228600" algn="l" defTabSz="685800" rtl="0" eaLnBrk="0" fontAlgn="base" hangingPunct="0">
        <a:lnSpc>
          <a:spcPct val="110000"/>
        </a:lnSpc>
        <a:spcBef>
          <a:spcPts val="7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228600" algn="l" defTabSz="685800" rtl="0" eaLnBrk="0" fontAlgn="base" hangingPunct="0">
        <a:lnSpc>
          <a:spcPct val="110000"/>
        </a:lnSpc>
        <a:spcBef>
          <a:spcPts val="700"/>
        </a:spcBef>
        <a:spcAft>
          <a:spcPct val="0"/>
        </a:spcAft>
        <a:buClr>
          <a:schemeClr val="tx2"/>
        </a:buClr>
        <a:buFont typeface="Gill Sans MT" panose="020B0502020104020203" pitchFamily="34" charset="0"/>
        <a:buChar char="–"/>
        <a:defRPr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defTabSz="685800" rtl="0" eaLnBrk="0" fontAlgn="base" hangingPunct="0">
        <a:lnSpc>
          <a:spcPct val="110000"/>
        </a:lnSpc>
        <a:spcBef>
          <a:spcPts val="7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defTabSz="685800" rtl="0" eaLnBrk="0" fontAlgn="base" hangingPunct="0">
        <a:lnSpc>
          <a:spcPct val="110000"/>
        </a:lnSpc>
        <a:spcBef>
          <a:spcPts val="700"/>
        </a:spcBef>
        <a:spcAft>
          <a:spcPct val="0"/>
        </a:spcAft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defTabSz="685800" rtl="0" eaLnBrk="0" fontAlgn="base" hangingPunct="0">
        <a:lnSpc>
          <a:spcPct val="110000"/>
        </a:lnSpc>
        <a:spcBef>
          <a:spcPts val="7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tIOSWAbUf74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youtube.com/watch?v=-5flco1sNio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pwGG9_oOjA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I6oVuuLGJ0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lYIJyHKVknM" TargetMode="Externa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s://www.youtube.com/watch?v=YHgXd_hGOCQ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inelifephotography.com/marine/mollusks/cephalopods/cephalopods.htm" TargetMode="External"/><Relationship Id="rId2" Type="http://schemas.openxmlformats.org/officeDocument/2006/relationships/hyperlink" Target="https://www.youtube.com/watch?v=DY8PmkSsxy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hyperlink" Target="http://encarta.msn.com/media_461553803/Generalized_Anatomy_of_a_Squid.html" TargetMode="External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hyperlink" Target="https://www.youtube.com/watch?v=G4U0vG2bxy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hyperlink" Target="https://www.youtube.com/watch?v=WqMNjUp6UeA" TargetMode="External"/><Relationship Id="rId2" Type="http://schemas.openxmlformats.org/officeDocument/2006/relationships/hyperlink" Target="http://www.tonmo.com/images/content/basiccuttle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hyperlink" Target="http://www.tonmo.com/images/content/basiccuttle3.JPG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QMFqV4SJLWg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hNDCdIQlY8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hyperlink" Target="http://animaldiversity.ummz.umich.edu/site/resources/Grzimek_inverts/Monoplacophora/Laevipilina_antarctica.jpg/view.html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_2iXHBuSIJY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 descr="https://c2.staticflickr.com/4/3212/2417740946_7aa31efb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638"/>
            <a:ext cx="2514600" cy="174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9625" y="1098550"/>
            <a:ext cx="7737475" cy="4394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Mollusks</a:t>
            </a:r>
            <a:endParaRPr lang="en-US" dirty="0"/>
          </a:p>
        </p:txBody>
      </p:sp>
      <p:pic>
        <p:nvPicPr>
          <p:cNvPr id="6148" name="Picture 9" descr="http://www.nature.com/polopoly_fs/7.12222.1378227080%21/slideshowimage/07-karsenti-slideshow.jpg_gen/derivatives/fullsize/07-karsenti-slidesho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51313"/>
            <a:ext cx="2133600" cy="268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1" descr="http://easyscienceforkids.com/wp-content/uploads/2013/05/Clam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25" y="-49213"/>
            <a:ext cx="2492375" cy="172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3" descr="http://marinebio.org/upload/_cephs/Hapalochlaena-maculosa/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302125"/>
            <a:ext cx="2209800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685800" y="0"/>
            <a:ext cx="8305800" cy="4784725"/>
          </a:xfrm>
        </p:spPr>
        <p:txBody>
          <a:bodyPr/>
          <a:lstStyle/>
          <a:p>
            <a:pPr eaLnBrk="1" hangingPunct="1"/>
            <a:r>
              <a:rPr lang="en-US" altLang="en-US" sz="2800" b="1" smtClean="0">
                <a:solidFill>
                  <a:schemeClr val="tx1"/>
                </a:solidFill>
              </a:rPr>
              <a:t>Pearls</a:t>
            </a:r>
          </a:p>
          <a:p>
            <a:pPr lvl="1" eaLnBrk="1" hangingPunct="1"/>
            <a:r>
              <a:rPr lang="en-US" altLang="en-US" sz="2400" b="1" smtClean="0">
                <a:solidFill>
                  <a:schemeClr val="tx1"/>
                </a:solidFill>
              </a:rPr>
              <a:t>A pearl is formed in an oyster when a grain of </a:t>
            </a:r>
            <a:r>
              <a:rPr lang="en-US" altLang="en-US" sz="2400" b="1" smtClean="0">
                <a:solidFill>
                  <a:srgbClr val="FF0000"/>
                </a:solidFill>
              </a:rPr>
              <a:t>sand</a:t>
            </a:r>
            <a:r>
              <a:rPr lang="en-US" altLang="en-US" sz="2400" b="1" smtClean="0">
                <a:solidFill>
                  <a:schemeClr val="tx1"/>
                </a:solidFill>
              </a:rPr>
              <a:t> gets lodged in between the mantle and the shell</a:t>
            </a:r>
          </a:p>
          <a:p>
            <a:pPr lvl="1" eaLnBrk="1" hangingPunct="1"/>
            <a:r>
              <a:rPr lang="en-US" altLang="en-US" sz="2400" b="1" smtClean="0">
                <a:solidFill>
                  <a:schemeClr val="tx1"/>
                </a:solidFill>
              </a:rPr>
              <a:t>The mantle tissue reacts to the grain as a foreign body and secretes layers of shell around it– (nacre) forming the pearl.</a:t>
            </a:r>
          </a:p>
        </p:txBody>
      </p:sp>
      <p:pic>
        <p:nvPicPr>
          <p:cNvPr id="15363" name="Picture 2" descr="http://www.japan-hopper.com/wp-content/photos/pearl_oys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941763"/>
            <a:ext cx="4400550" cy="291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http://imagecache2.allposters.com/images/NGSPOD02/1028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352925"/>
            <a:ext cx="333375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2"/>
          <p:cNvSpPr>
            <a:spLocks noChangeArrowheads="1"/>
          </p:cNvSpPr>
          <p:nvPr/>
        </p:nvSpPr>
        <p:spPr bwMode="auto">
          <a:xfrm>
            <a:off x="2286000" y="3105150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Arial" panose="020B0604020202020204" pitchFamily="34" charset="0"/>
                <a:hlinkClick r:id="rId4"/>
              </a:rPr>
              <a:t>pearl video</a:t>
            </a: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Class </a:t>
            </a:r>
            <a:r>
              <a:rPr lang="en-US" dirty="0" err="1" smtClean="0"/>
              <a:t>Gastropoda</a:t>
            </a:r>
            <a:endParaRPr lang="en-US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982663" y="1252538"/>
            <a:ext cx="8161337" cy="3594100"/>
          </a:xfrm>
        </p:spPr>
        <p:txBody>
          <a:bodyPr/>
          <a:lstStyle/>
          <a:p>
            <a:pPr eaLnBrk="1" hangingPunct="1"/>
            <a:r>
              <a:rPr lang="en-US" altLang="en-US" sz="2800" b="1" smtClean="0">
                <a:solidFill>
                  <a:schemeClr val="tx1"/>
                </a:solidFill>
              </a:rPr>
              <a:t>AKA the univalves (</a:t>
            </a:r>
            <a:r>
              <a:rPr lang="en-US" altLang="en-US" sz="2800" b="1" smtClean="0">
                <a:solidFill>
                  <a:srgbClr val="FF0000"/>
                </a:solidFill>
              </a:rPr>
              <a:t>one</a:t>
            </a:r>
            <a:r>
              <a:rPr lang="en-US" altLang="en-US" sz="2800" b="1" smtClean="0">
                <a:solidFill>
                  <a:schemeClr val="tx1"/>
                </a:solidFill>
              </a:rPr>
              <a:t> shell)</a:t>
            </a:r>
          </a:p>
          <a:p>
            <a:pPr eaLnBrk="1" hangingPunct="1"/>
            <a:r>
              <a:rPr lang="en-US" altLang="en-US" sz="2800" b="1" smtClean="0">
                <a:solidFill>
                  <a:schemeClr val="tx1"/>
                </a:solidFill>
              </a:rPr>
              <a:t>Gastropod means “stomach-foot”</a:t>
            </a:r>
          </a:p>
          <a:p>
            <a:pPr eaLnBrk="1" hangingPunct="1"/>
            <a:r>
              <a:rPr lang="en-US" altLang="en-US" sz="2800" b="1" smtClean="0">
                <a:solidFill>
                  <a:schemeClr val="tx1"/>
                </a:solidFill>
              </a:rPr>
              <a:t>Snails and sea slugs are common gastropods</a:t>
            </a:r>
            <a:r>
              <a:rPr lang="en-US" altLang="en-US" smtClean="0"/>
              <a:t>.</a:t>
            </a:r>
          </a:p>
          <a:p>
            <a:pPr eaLnBrk="1" hangingPunct="1"/>
            <a:endParaRPr lang="en-US" altLang="en-US" smtClean="0"/>
          </a:p>
        </p:txBody>
      </p:sp>
      <p:pic>
        <p:nvPicPr>
          <p:cNvPr id="16388" name="Picture 2" descr="http://www.divegallery.com/shellfish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438525"/>
            <a:ext cx="403860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 descr="http://www.thecutereport.com/wp-content/uploads/2008/04/nudibran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81000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2" descr="http://infusion.allconet.org/webquest/snail_mail_lg_blk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28600"/>
            <a:ext cx="1257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4067175"/>
            <a:ext cx="8562975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2" descr="http://www.pirx.com/gallery/albums/mollusks/radul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08425"/>
            <a:ext cx="4114800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http://www.hiltonpond.org/images/SnailRadula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296068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2"/>
          <p:cNvSpPr>
            <a:spLocks noChangeArrowheads="1"/>
          </p:cNvSpPr>
          <p:nvPr/>
        </p:nvSpPr>
        <p:spPr bwMode="auto">
          <a:xfrm>
            <a:off x="2211388" y="1419225"/>
            <a:ext cx="954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  <a:latin typeface="Arial" panose="020B0604020202020204" pitchFamily="34" charset="0"/>
              </a:rPr>
              <a:t>Radula</a:t>
            </a:r>
          </a:p>
        </p:txBody>
      </p:sp>
      <p:sp>
        <p:nvSpPr>
          <p:cNvPr id="17414" name="Rectangle 3"/>
          <p:cNvSpPr>
            <a:spLocks noChangeArrowheads="1"/>
          </p:cNvSpPr>
          <p:nvPr/>
        </p:nvSpPr>
        <p:spPr bwMode="auto">
          <a:xfrm>
            <a:off x="3094038" y="5229225"/>
            <a:ext cx="954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rgbClr val="FFFF00"/>
                </a:solidFill>
                <a:latin typeface="Arial" panose="020B0604020202020204" pitchFamily="34" charset="0"/>
              </a:rPr>
              <a:t>Radula</a:t>
            </a:r>
          </a:p>
        </p:txBody>
      </p:sp>
      <p:pic>
        <p:nvPicPr>
          <p:cNvPr id="17415" name="Picture 6" descr="http://www.applesnail.net/content/multi_languages/images/pomacea_can_siphon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17613"/>
            <a:ext cx="3581400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Content Placeholder 2"/>
          <p:cNvSpPr>
            <a:spLocks noGrp="1"/>
          </p:cNvSpPr>
          <p:nvPr>
            <p:ph idx="1"/>
          </p:nvPr>
        </p:nvSpPr>
        <p:spPr>
          <a:xfrm>
            <a:off x="658813" y="60325"/>
            <a:ext cx="8334375" cy="25146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tx1"/>
                </a:solidFill>
              </a:rPr>
              <a:t>Radula – tongue-like structure lined with </a:t>
            </a:r>
            <a:r>
              <a:rPr lang="en-US" altLang="en-US" b="1" smtClean="0">
                <a:solidFill>
                  <a:srgbClr val="FF0000"/>
                </a:solidFill>
              </a:rPr>
              <a:t>denticles </a:t>
            </a:r>
            <a:r>
              <a:rPr lang="en-US" altLang="en-US" b="1" smtClean="0">
                <a:solidFill>
                  <a:schemeClr val="tx1"/>
                </a:solidFill>
              </a:rPr>
              <a:t>used to scrape off and ingest food</a:t>
            </a:r>
          </a:p>
          <a:p>
            <a:pPr eaLnBrk="1" hangingPunct="1"/>
            <a:r>
              <a:rPr lang="en-US" altLang="en-US" b="1" smtClean="0">
                <a:solidFill>
                  <a:schemeClr val="tx1"/>
                </a:solidFill>
              </a:rPr>
              <a:t>Siphon – tube used to draw in oxygenated water for </a:t>
            </a:r>
            <a:r>
              <a:rPr lang="en-US" altLang="en-US" b="1" smtClean="0">
                <a:solidFill>
                  <a:srgbClr val="FF0000"/>
                </a:solidFill>
              </a:rPr>
              <a:t>breathing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17417" name="Rectangle 5"/>
          <p:cNvSpPr>
            <a:spLocks noChangeArrowheads="1"/>
          </p:cNvSpPr>
          <p:nvPr/>
        </p:nvSpPr>
        <p:spPr bwMode="auto">
          <a:xfrm>
            <a:off x="5334000" y="1604963"/>
            <a:ext cx="966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  <a:latin typeface="Arial" panose="020B0604020202020204" pitchFamily="34" charset="0"/>
              </a:rPr>
              <a:t>Siphon</a:t>
            </a: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3462338" y="-1588"/>
            <a:ext cx="5410200" cy="2133601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200" b="1" dirty="0" smtClean="0">
                <a:solidFill>
                  <a:schemeClr val="tx1"/>
                </a:solidFill>
              </a:rPr>
              <a:t>Foot – used for 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locomotion</a:t>
            </a:r>
          </a:p>
          <a:p>
            <a:pPr eaLnBrk="1" hangingPunct="1">
              <a:defRPr/>
            </a:pPr>
            <a:r>
              <a:rPr lang="en-US" altLang="en-US" sz="3200" b="1" dirty="0" smtClean="0">
                <a:solidFill>
                  <a:schemeClr val="tx2"/>
                </a:solidFill>
              </a:rPr>
              <a:t>Operculum – thick tissue that covers  the foot</a:t>
            </a:r>
          </a:p>
          <a:p>
            <a:pPr eaLnBrk="1" hangingPunct="1">
              <a:defRPr/>
            </a:pPr>
            <a:endParaRPr lang="en-US" altLang="en-US" sz="3200" b="1" dirty="0" smtClean="0">
              <a:solidFill>
                <a:srgbClr val="FF0000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n-US" dirty="0" smtClean="0">
                <a:hlinkClick r:id="rId2"/>
              </a:rPr>
              <a:t>foot locomotion for snails video</a:t>
            </a:r>
            <a:endParaRPr lang="en-US" altLang="en-US" dirty="0" smtClean="0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4006850"/>
            <a:ext cx="913130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8" descr="http://web.mit.edu/chosetec/www/robo/snail/robosnail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3397250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10" descr="http://www.weichtiere.at/images/weichtiere/schnecken/weinberg/kriechen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278063"/>
            <a:ext cx="2243138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1143000" y="61913"/>
            <a:ext cx="7772400" cy="4784725"/>
          </a:xfrm>
        </p:spPr>
        <p:txBody>
          <a:bodyPr/>
          <a:lstStyle/>
          <a:p>
            <a:pPr eaLnBrk="1" hangingPunct="1"/>
            <a:r>
              <a:rPr lang="en-US" altLang="en-US" sz="3200" b="1" smtClean="0">
                <a:solidFill>
                  <a:schemeClr val="tx2"/>
                </a:solidFill>
              </a:rPr>
              <a:t>One-way digestive tract</a:t>
            </a:r>
          </a:p>
          <a:p>
            <a:pPr eaLnBrk="1" hangingPunct="1"/>
            <a:r>
              <a:rPr lang="en-US" altLang="en-US" sz="3200" b="1" smtClean="0">
                <a:solidFill>
                  <a:schemeClr val="tx2"/>
                </a:solidFill>
              </a:rPr>
              <a:t>Open circulatory system</a:t>
            </a:r>
          </a:p>
          <a:p>
            <a:pPr eaLnBrk="1" hangingPunct="1"/>
            <a:r>
              <a:rPr lang="en-US" altLang="en-US" sz="3200" b="1" smtClean="0">
                <a:solidFill>
                  <a:srgbClr val="FF0000"/>
                </a:solidFill>
              </a:rPr>
              <a:t>One</a:t>
            </a:r>
            <a:r>
              <a:rPr lang="en-US" altLang="en-US" sz="3200" b="1" smtClean="0">
                <a:solidFill>
                  <a:schemeClr val="tx2"/>
                </a:solidFill>
              </a:rPr>
              <a:t>-chambered heart</a:t>
            </a:r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91440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762000" y="228600"/>
            <a:ext cx="5486400" cy="6629400"/>
          </a:xfrm>
        </p:spPr>
        <p:txBody>
          <a:bodyPr/>
          <a:lstStyle/>
          <a:p>
            <a:pPr eaLnBrk="1" hangingPunct="1"/>
            <a:r>
              <a:rPr lang="en-US" altLang="en-US" sz="2800" b="1" smtClean="0">
                <a:solidFill>
                  <a:schemeClr val="tx1"/>
                </a:solidFill>
              </a:rPr>
              <a:t>Feeding habits of Gastropods</a:t>
            </a:r>
          </a:p>
          <a:p>
            <a:pPr eaLnBrk="1" hangingPunct="1"/>
            <a:endParaRPr lang="en-US" altLang="en-US" sz="2800" b="1" smtClean="0">
              <a:solidFill>
                <a:schemeClr val="tx1"/>
              </a:solidFill>
            </a:endParaRPr>
          </a:p>
          <a:p>
            <a:pPr lvl="1" eaLnBrk="1" hangingPunct="1"/>
            <a:r>
              <a:rPr lang="en-US" altLang="en-US" sz="2400" b="1" smtClean="0">
                <a:solidFill>
                  <a:schemeClr val="tx1"/>
                </a:solidFill>
              </a:rPr>
              <a:t>Herbivores </a:t>
            </a:r>
          </a:p>
          <a:p>
            <a:pPr lvl="2" eaLnBrk="1" hangingPunct="1"/>
            <a:r>
              <a:rPr lang="en-US" altLang="en-US" sz="2000" b="1" smtClean="0">
                <a:solidFill>
                  <a:schemeClr val="tx1"/>
                </a:solidFill>
              </a:rPr>
              <a:t>The Periwinkle grazes on </a:t>
            </a:r>
            <a:r>
              <a:rPr lang="en-US" altLang="en-US" sz="2000" b="1" smtClean="0">
                <a:solidFill>
                  <a:srgbClr val="FF0000"/>
                </a:solidFill>
              </a:rPr>
              <a:t>algae </a:t>
            </a:r>
            <a:r>
              <a:rPr lang="en-US" altLang="en-US" sz="2000" b="1" smtClean="0">
                <a:solidFill>
                  <a:schemeClr val="tx1"/>
                </a:solidFill>
              </a:rPr>
              <a:t>that grows on rocks</a:t>
            </a:r>
          </a:p>
          <a:p>
            <a:pPr lvl="2" eaLnBrk="1" hangingPunct="1"/>
            <a:endParaRPr lang="en-US" altLang="en-US" sz="2000" b="1" smtClean="0">
              <a:solidFill>
                <a:schemeClr val="tx1"/>
              </a:solidFill>
            </a:endParaRPr>
          </a:p>
          <a:p>
            <a:pPr lvl="2" eaLnBrk="1" hangingPunct="1">
              <a:buFont typeface="Wingdings 2" panose="05020102010507070707" pitchFamily="18" charset="2"/>
              <a:buNone/>
            </a:pPr>
            <a:endParaRPr lang="en-US" altLang="en-US" sz="2000" b="1" smtClean="0">
              <a:solidFill>
                <a:schemeClr val="tx1"/>
              </a:solidFill>
            </a:endParaRPr>
          </a:p>
          <a:p>
            <a:pPr lvl="1" eaLnBrk="1" hangingPunct="1"/>
            <a:r>
              <a:rPr lang="en-US" altLang="en-US" sz="2400" b="1" smtClean="0">
                <a:solidFill>
                  <a:schemeClr val="tx1"/>
                </a:solidFill>
              </a:rPr>
              <a:t>Scavengers </a:t>
            </a:r>
          </a:p>
          <a:p>
            <a:pPr lvl="2" eaLnBrk="1" hangingPunct="1"/>
            <a:r>
              <a:rPr lang="en-US" altLang="en-US" sz="2000" b="1" smtClean="0">
                <a:solidFill>
                  <a:schemeClr val="tx1"/>
                </a:solidFill>
              </a:rPr>
              <a:t>The Mud Snail feeds on </a:t>
            </a:r>
            <a:r>
              <a:rPr lang="en-US" altLang="en-US" sz="2000" b="1" smtClean="0">
                <a:solidFill>
                  <a:srgbClr val="FF0000"/>
                </a:solidFill>
              </a:rPr>
              <a:t>dead</a:t>
            </a:r>
            <a:r>
              <a:rPr lang="en-US" altLang="en-US" sz="2000" b="1" smtClean="0">
                <a:solidFill>
                  <a:schemeClr val="tx1"/>
                </a:solidFill>
              </a:rPr>
              <a:t> or dying organisms</a:t>
            </a:r>
          </a:p>
        </p:txBody>
      </p:sp>
      <p:pic>
        <p:nvPicPr>
          <p:cNvPr id="20483" name="Picture 2" descr="http://www.marinebio.net/marinescience/02ocean/hwimg/hw02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525" y="1447800"/>
            <a:ext cx="30384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 descr="http://www.kqed.org/quest/files/mudsnails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724400"/>
            <a:ext cx="2857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2895600" y="71438"/>
            <a:ext cx="6096000" cy="4784725"/>
          </a:xfrm>
        </p:spPr>
        <p:txBody>
          <a:bodyPr/>
          <a:lstStyle/>
          <a:p>
            <a:pPr eaLnBrk="1" hangingPunct="1"/>
            <a:r>
              <a:rPr lang="en-US" altLang="en-US" sz="2400" b="1" smtClean="0">
                <a:solidFill>
                  <a:schemeClr val="tx1"/>
                </a:solidFill>
              </a:rPr>
              <a:t>Feeding habits of Gastropods</a:t>
            </a:r>
          </a:p>
          <a:p>
            <a:pPr lvl="1" eaLnBrk="1" hangingPunct="1"/>
            <a:r>
              <a:rPr lang="en-US" altLang="en-US" sz="2400" b="1" smtClean="0">
                <a:solidFill>
                  <a:schemeClr val="tx1"/>
                </a:solidFill>
              </a:rPr>
              <a:t>Predators </a:t>
            </a:r>
          </a:p>
          <a:p>
            <a:pPr lvl="2" eaLnBrk="1" hangingPunct="1"/>
            <a:r>
              <a:rPr lang="en-US" altLang="en-US" sz="2400" b="1" smtClean="0">
                <a:solidFill>
                  <a:schemeClr val="tx1"/>
                </a:solidFill>
              </a:rPr>
              <a:t>The Moon Snail feeds on live clams </a:t>
            </a:r>
          </a:p>
          <a:p>
            <a:pPr lvl="3" eaLnBrk="1" hangingPunct="1"/>
            <a:r>
              <a:rPr lang="en-US" altLang="en-US" sz="2400" b="1" smtClean="0">
                <a:solidFill>
                  <a:schemeClr val="tx1"/>
                </a:solidFill>
              </a:rPr>
              <a:t>The snail secretes chemicals from a gland in its foot to soften the clam’s shell.  </a:t>
            </a:r>
          </a:p>
          <a:p>
            <a:pPr lvl="3" eaLnBrk="1" hangingPunct="1"/>
            <a:r>
              <a:rPr lang="en-US" altLang="en-US" sz="2400" b="1" smtClean="0">
                <a:solidFill>
                  <a:schemeClr val="tx1"/>
                </a:solidFill>
              </a:rPr>
              <a:t>It then uses its </a:t>
            </a:r>
            <a:r>
              <a:rPr lang="en-US" altLang="en-US" sz="2400" b="1" smtClean="0">
                <a:solidFill>
                  <a:srgbClr val="FF0000"/>
                </a:solidFill>
              </a:rPr>
              <a:t>radula</a:t>
            </a:r>
            <a:r>
              <a:rPr lang="en-US" altLang="en-US" sz="2400" b="1" smtClean="0">
                <a:solidFill>
                  <a:schemeClr val="tx1"/>
                </a:solidFill>
              </a:rPr>
              <a:t> to drill a hole through the shell</a:t>
            </a:r>
          </a:p>
          <a:p>
            <a:pPr lvl="3" eaLnBrk="1" hangingPunct="1"/>
            <a:r>
              <a:rPr lang="en-US" altLang="en-US" sz="2400" b="1" smtClean="0">
                <a:solidFill>
                  <a:schemeClr val="tx1"/>
                </a:solidFill>
              </a:rPr>
              <a:t>The snail then inserts its mouth through the hole and eats the soft-bodied clam</a:t>
            </a:r>
          </a:p>
          <a:p>
            <a:pPr lvl="3" eaLnBrk="1" hangingPunct="1"/>
            <a:endParaRPr lang="en-US" altLang="en-US" sz="1800" smtClean="0"/>
          </a:p>
        </p:txBody>
      </p:sp>
      <p:pic>
        <p:nvPicPr>
          <p:cNvPr id="21507" name="Picture 11" descr="http://www.amelianow.com/summer08-Shel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1538"/>
            <a:ext cx="2971800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13" descr="http://www.beachwatchers.wsu.edu/ezidweb/animals/images/moonsnaildrilledcl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392738"/>
            <a:ext cx="199390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7" descr="http://www.marinebio.net/marinescience/03ecology/mfimg/moonsnail07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71800" cy="214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57200" y="76200"/>
            <a:ext cx="8534400" cy="3594100"/>
          </a:xfrm>
        </p:spPr>
        <p:txBody>
          <a:bodyPr/>
          <a:lstStyle/>
          <a:p>
            <a:pPr marL="914400" lvl="2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n-US" sz="2400" b="1" dirty="0" smtClean="0">
                <a:solidFill>
                  <a:schemeClr val="tx1"/>
                </a:solidFill>
              </a:rPr>
              <a:t>Another Predators </a:t>
            </a:r>
          </a:p>
          <a:p>
            <a:pPr lvl="2" eaLnBrk="1" hangingPunct="1">
              <a:defRPr/>
            </a:pPr>
            <a:r>
              <a:rPr lang="en-US" altLang="en-US" sz="2400" b="1" dirty="0" smtClean="0">
                <a:solidFill>
                  <a:schemeClr val="tx1"/>
                </a:solidFill>
              </a:rPr>
              <a:t>The Cone Snail uses toxins to kill its prey</a:t>
            </a:r>
          </a:p>
          <a:p>
            <a:pPr lvl="3" eaLnBrk="1" hangingPunct="1">
              <a:defRPr/>
            </a:pPr>
            <a:r>
              <a:rPr lang="en-US" altLang="en-US" sz="2400" b="1" dirty="0" smtClean="0">
                <a:solidFill>
                  <a:schemeClr val="tx1"/>
                </a:solidFill>
              </a:rPr>
              <a:t>A harpoon-like radula at the end of the snail’s proboscis is used to spear the prey, and deliver 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poison</a:t>
            </a:r>
          </a:p>
          <a:p>
            <a:pPr lvl="3" eaLnBrk="1" hangingPunct="1">
              <a:defRPr/>
            </a:pPr>
            <a:r>
              <a:rPr lang="en-US" altLang="en-US" sz="2400" b="1" dirty="0" smtClean="0">
                <a:solidFill>
                  <a:schemeClr val="tx1"/>
                </a:solidFill>
              </a:rPr>
              <a:t>The potent toxins that these snails produce are being studied by scientists for their use in pain reliever medications.</a:t>
            </a:r>
          </a:p>
          <a:p>
            <a:pPr eaLnBrk="1" hangingPunct="1">
              <a:defRPr/>
            </a:pPr>
            <a:endParaRPr lang="en-US" altLang="en-US" dirty="0" smtClean="0"/>
          </a:p>
        </p:txBody>
      </p:sp>
      <p:pic>
        <p:nvPicPr>
          <p:cNvPr id="22531" name="Picture 5" descr="http://scienceblogs.com/retrospectacle/upload/2007/08/cone%20sna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352800"/>
            <a:ext cx="396240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2"/>
          <p:cNvSpPr>
            <a:spLocks noChangeArrowheads="1"/>
          </p:cNvSpPr>
          <p:nvPr/>
        </p:nvSpPr>
        <p:spPr bwMode="auto">
          <a:xfrm>
            <a:off x="838200" y="4191000"/>
            <a:ext cx="457200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800" u="sng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Cone Snail eating Clown Fish video</a:t>
            </a:r>
            <a:endParaRPr lang="en-US" altLang="en-US" sz="180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4572000" y="119063"/>
            <a:ext cx="4572000" cy="5057775"/>
          </a:xfrm>
        </p:spPr>
        <p:txBody>
          <a:bodyPr/>
          <a:lstStyle/>
          <a:p>
            <a:pPr eaLnBrk="1" hangingPunct="1"/>
            <a:r>
              <a:rPr lang="en-US" altLang="en-US" sz="2800" b="1" smtClean="0">
                <a:solidFill>
                  <a:schemeClr val="tx1"/>
                </a:solidFill>
              </a:rPr>
              <a:t>Reproduction in Snails</a:t>
            </a:r>
          </a:p>
          <a:p>
            <a:pPr lvl="1" eaLnBrk="1" hangingPunct="1"/>
            <a:r>
              <a:rPr lang="en-US" altLang="en-US" sz="2400" b="1" smtClean="0">
                <a:solidFill>
                  <a:schemeClr val="tx1"/>
                </a:solidFill>
              </a:rPr>
              <a:t>Some are hermaphrodites</a:t>
            </a:r>
          </a:p>
          <a:p>
            <a:pPr lvl="1" eaLnBrk="1" hangingPunct="1"/>
            <a:r>
              <a:rPr lang="en-US" altLang="en-US" sz="2400" b="1" smtClean="0">
                <a:solidFill>
                  <a:schemeClr val="tx1"/>
                </a:solidFill>
              </a:rPr>
              <a:t>Some have separate sexes</a:t>
            </a:r>
          </a:p>
          <a:p>
            <a:pPr lvl="1" eaLnBrk="1" hangingPunct="1"/>
            <a:r>
              <a:rPr lang="en-US" altLang="en-US" sz="2400" b="1" smtClean="0">
                <a:solidFill>
                  <a:schemeClr val="tx1"/>
                </a:solidFill>
              </a:rPr>
              <a:t>Internal fertilization</a:t>
            </a:r>
          </a:p>
          <a:p>
            <a:pPr lvl="1" eaLnBrk="1" hangingPunct="1"/>
            <a:r>
              <a:rPr lang="en-US" altLang="en-US" sz="2400" b="1" smtClean="0">
                <a:solidFill>
                  <a:srgbClr val="FF0000"/>
                </a:solidFill>
              </a:rPr>
              <a:t>External</a:t>
            </a:r>
            <a:r>
              <a:rPr lang="en-US" altLang="en-US" sz="2400" b="1" smtClean="0">
                <a:solidFill>
                  <a:schemeClr val="tx1"/>
                </a:solidFill>
              </a:rPr>
              <a:t> development</a:t>
            </a:r>
          </a:p>
          <a:p>
            <a:pPr lvl="1" eaLnBrk="1" hangingPunct="1"/>
            <a:r>
              <a:rPr lang="en-US" altLang="en-US" sz="2400" b="1" smtClean="0">
                <a:solidFill>
                  <a:schemeClr val="tx1"/>
                </a:solidFill>
              </a:rPr>
              <a:t>Some females deposit fertilized eggs directly into water</a:t>
            </a:r>
          </a:p>
          <a:p>
            <a:pPr lvl="1" eaLnBrk="1" hangingPunct="1"/>
            <a:r>
              <a:rPr lang="en-US" altLang="en-US" sz="2400" b="1" smtClean="0">
                <a:solidFill>
                  <a:schemeClr val="tx1"/>
                </a:solidFill>
              </a:rPr>
              <a:t>Others enclose developing eggs in a protective covering</a:t>
            </a:r>
          </a:p>
          <a:p>
            <a:pPr lvl="2" eaLnBrk="1" hangingPunct="1"/>
            <a:r>
              <a:rPr lang="en-US" altLang="en-US" sz="2000" b="1" smtClean="0">
                <a:solidFill>
                  <a:schemeClr val="tx1"/>
                </a:solidFill>
              </a:rPr>
              <a:t>Whelk egg casing – aka “mermaid’s necklace”</a:t>
            </a:r>
          </a:p>
          <a:p>
            <a:pPr lvl="2" eaLnBrk="1" hangingPunct="1"/>
            <a:endParaRPr lang="en-US" altLang="en-US" smtClean="0"/>
          </a:p>
        </p:txBody>
      </p:sp>
      <p:pic>
        <p:nvPicPr>
          <p:cNvPr id="23555" name="Picture 5" descr="http://homepage.uab.edu/acnnnghm/BY255L/BY255LImages/BY255LImages-Mollusca/WhelkEggCase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45720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Rectangle 2"/>
          <p:cNvSpPr>
            <a:spLocks noChangeArrowheads="1"/>
          </p:cNvSpPr>
          <p:nvPr/>
        </p:nvSpPr>
        <p:spPr bwMode="auto">
          <a:xfrm>
            <a:off x="838200" y="5170488"/>
            <a:ext cx="457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u="sng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Whelk egg casing video</a:t>
            </a: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838200" y="0"/>
            <a:ext cx="7162800" cy="47847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 smtClean="0">
                <a:solidFill>
                  <a:schemeClr val="tx1"/>
                </a:solidFill>
              </a:rPr>
              <a:t>NUDIBRANCHS!!</a:t>
            </a:r>
          </a:p>
          <a:p>
            <a:pPr lvl="1" eaLnBrk="1" hangingPunct="1">
              <a:defRPr/>
            </a:pPr>
            <a:r>
              <a:rPr lang="en-US" altLang="en-US" b="1" dirty="0" smtClean="0">
                <a:solidFill>
                  <a:schemeClr val="tx1"/>
                </a:solidFill>
              </a:rPr>
              <a:t>A shell-less gastropod </a:t>
            </a:r>
          </a:p>
          <a:p>
            <a:pPr lvl="1" eaLnBrk="1" hangingPunct="1">
              <a:defRPr/>
            </a:pPr>
            <a:r>
              <a:rPr lang="en-US" altLang="en-US" b="1" dirty="0" smtClean="0">
                <a:solidFill>
                  <a:schemeClr val="tx1"/>
                </a:solidFill>
              </a:rPr>
              <a:t>Dramatic coloration = warning to predators!</a:t>
            </a:r>
          </a:p>
          <a:p>
            <a:pPr marL="457200" lvl="1" indent="0" eaLnBrk="1" hangingPunct="1">
              <a:buFont typeface="Gill Sans MT" panose="020B0502020104020203" pitchFamily="34" charset="0"/>
              <a:buNone/>
              <a:defRPr/>
            </a:pPr>
            <a:endParaRPr lang="en-US" altLang="en-US" dirty="0" smtClean="0"/>
          </a:p>
        </p:txBody>
      </p:sp>
      <p:pic>
        <p:nvPicPr>
          <p:cNvPr id="24579" name="Picture 5" descr="http://www.coastal.ca.gov/publiced/photos/2006/1-Bradford-nudibran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387475"/>
            <a:ext cx="4402138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7" descr="http://www.thecutereport.com/wp-content/uploads/2008/04/nudibran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191000"/>
            <a:ext cx="44196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11" descr="http://www.seaslugforum.net/images/m19205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73475"/>
            <a:ext cx="3657600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Rectangle 2"/>
          <p:cNvSpPr>
            <a:spLocks noChangeArrowheads="1"/>
          </p:cNvSpPr>
          <p:nvPr/>
        </p:nvSpPr>
        <p:spPr bwMode="auto">
          <a:xfrm>
            <a:off x="820738" y="1858963"/>
            <a:ext cx="457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800" u="sng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Nudibranchs video</a:t>
            </a: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9938" y="9525"/>
            <a:ext cx="7467600" cy="149225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smtClean="0"/>
              <a:t>Phylum </a:t>
            </a:r>
            <a:br>
              <a:rPr lang="en-US" sz="4400" dirty="0" smtClean="0"/>
            </a:br>
            <a:r>
              <a:rPr lang="en-US" sz="4400" dirty="0" smtClean="0"/>
              <a:t>Mollusca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6013" y="1243013"/>
            <a:ext cx="4208462" cy="5867400"/>
          </a:xfrm>
        </p:spPr>
        <p:txBody>
          <a:bodyPr rtlCol="0">
            <a:normAutofit fontScale="85000" lnSpcReduction="10000"/>
          </a:bodyPr>
          <a:lstStyle/>
          <a:p>
            <a:pPr marL="411480" eaLnBrk="1" fontAlgn="auto" hangingPunct="1">
              <a:spcAft>
                <a:spcPts val="0"/>
              </a:spcAft>
              <a:buClr>
                <a:schemeClr val="accent2">
                  <a:lumMod val="75000"/>
                </a:schemeClr>
              </a:buClr>
              <a:defRPr/>
            </a:pPr>
            <a:r>
              <a:rPr lang="en-US" sz="3600" b="1" dirty="0" smtClean="0">
                <a:solidFill>
                  <a:schemeClr val="tx1"/>
                </a:solidFill>
              </a:rPr>
              <a:t>Over </a:t>
            </a:r>
            <a:r>
              <a:rPr lang="en-US" sz="3600" b="1" dirty="0" smtClean="0">
                <a:solidFill>
                  <a:srgbClr val="FF0000"/>
                </a:solidFill>
              </a:rPr>
              <a:t>100,000</a:t>
            </a:r>
            <a:r>
              <a:rPr lang="en-US" sz="3600" b="1" dirty="0" smtClean="0">
                <a:solidFill>
                  <a:schemeClr val="tx1"/>
                </a:solidFill>
              </a:rPr>
              <a:t> species of mollusks</a:t>
            </a:r>
          </a:p>
          <a:p>
            <a:pPr marL="411480" eaLnBrk="1" fontAlgn="auto" hangingPunct="1">
              <a:spcAft>
                <a:spcPts val="0"/>
              </a:spcAft>
              <a:buClr>
                <a:schemeClr val="accent2">
                  <a:lumMod val="75000"/>
                </a:schemeClr>
              </a:buClr>
              <a:defRPr/>
            </a:pPr>
            <a:r>
              <a:rPr lang="en-US" sz="3600" b="1" dirty="0" smtClean="0">
                <a:solidFill>
                  <a:schemeClr val="tx1"/>
                </a:solidFill>
              </a:rPr>
              <a:t>7 recognized classes of </a:t>
            </a:r>
            <a:r>
              <a:rPr lang="en-US" sz="3600" b="1" dirty="0" err="1" smtClean="0">
                <a:solidFill>
                  <a:schemeClr val="tx1"/>
                </a:solidFill>
              </a:rPr>
              <a:t>Mollusca</a:t>
            </a:r>
            <a:endParaRPr lang="en-US" sz="3600" b="1" dirty="0" smtClean="0">
              <a:solidFill>
                <a:schemeClr val="tx1"/>
              </a:solidFill>
            </a:endParaRPr>
          </a:p>
          <a:p>
            <a:pPr marL="740664" lvl="1" eaLnBrk="1" fontAlgn="auto" hangingPunct="1"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defRPr/>
            </a:pPr>
            <a:r>
              <a:rPr lang="en-US" sz="3200" b="1" dirty="0" err="1" smtClean="0">
                <a:solidFill>
                  <a:schemeClr val="tx1"/>
                </a:solidFill>
              </a:rPr>
              <a:t>Bivalvia</a:t>
            </a:r>
            <a:endParaRPr lang="en-US" sz="3200" b="1" dirty="0" smtClean="0">
              <a:solidFill>
                <a:schemeClr val="tx1"/>
              </a:solidFill>
            </a:endParaRPr>
          </a:p>
          <a:p>
            <a:pPr marL="740664" lvl="1" eaLnBrk="1" fontAlgn="auto" hangingPunct="1"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defRPr/>
            </a:pPr>
            <a:r>
              <a:rPr lang="en-US" sz="3200" b="1" dirty="0" err="1" smtClean="0">
                <a:solidFill>
                  <a:schemeClr val="tx1"/>
                </a:solidFill>
              </a:rPr>
              <a:t>Gastropoda</a:t>
            </a:r>
            <a:endParaRPr lang="en-US" sz="3200" b="1" dirty="0" smtClean="0">
              <a:solidFill>
                <a:schemeClr val="tx1"/>
              </a:solidFill>
            </a:endParaRPr>
          </a:p>
          <a:p>
            <a:pPr marL="740664" lvl="1" eaLnBrk="1" fontAlgn="auto" hangingPunct="1"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defRPr/>
            </a:pPr>
            <a:r>
              <a:rPr lang="en-US" sz="3200" b="1" dirty="0" err="1" smtClean="0">
                <a:solidFill>
                  <a:schemeClr val="tx1"/>
                </a:solidFill>
              </a:rPr>
              <a:t>Cephalopoda</a:t>
            </a:r>
            <a:endParaRPr lang="en-US" sz="3200" b="1" dirty="0" smtClean="0">
              <a:solidFill>
                <a:schemeClr val="tx1"/>
              </a:solidFill>
            </a:endParaRPr>
          </a:p>
          <a:p>
            <a:pPr marL="740664" lvl="1" eaLnBrk="1" fontAlgn="auto" hangingPunct="1"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defRPr/>
            </a:pPr>
            <a:r>
              <a:rPr lang="en-US" sz="3200" b="1" dirty="0" err="1" smtClean="0">
                <a:solidFill>
                  <a:schemeClr val="tx1"/>
                </a:solidFill>
              </a:rPr>
              <a:t>Scaphopoda</a:t>
            </a:r>
            <a:endParaRPr lang="en-US" sz="3200" b="1" dirty="0" smtClean="0">
              <a:solidFill>
                <a:schemeClr val="tx1"/>
              </a:solidFill>
            </a:endParaRPr>
          </a:p>
          <a:p>
            <a:pPr marL="740664" lvl="1" eaLnBrk="1" fontAlgn="auto" hangingPunct="1"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defRPr/>
            </a:pPr>
            <a:r>
              <a:rPr lang="en-US" sz="3200" b="1" dirty="0" err="1" smtClean="0">
                <a:solidFill>
                  <a:schemeClr val="tx1"/>
                </a:solidFill>
              </a:rPr>
              <a:t>Polyplacophora</a:t>
            </a:r>
            <a:endParaRPr lang="en-US" sz="3200" b="1" dirty="0" smtClean="0">
              <a:solidFill>
                <a:schemeClr val="tx1"/>
              </a:solidFill>
            </a:endParaRPr>
          </a:p>
          <a:p>
            <a:pPr marL="740664" lvl="1" eaLnBrk="1" fontAlgn="auto" hangingPunct="1"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defRPr/>
            </a:pPr>
            <a:r>
              <a:rPr lang="en-US" sz="3200" b="1" dirty="0" err="1" smtClean="0">
                <a:solidFill>
                  <a:schemeClr val="tx1"/>
                </a:solidFill>
              </a:rPr>
              <a:t>Monoplacophora</a:t>
            </a:r>
            <a:endParaRPr lang="en-US" sz="3200" b="1" dirty="0" smtClean="0">
              <a:solidFill>
                <a:schemeClr val="tx1"/>
              </a:solidFill>
            </a:endParaRPr>
          </a:p>
          <a:p>
            <a:pPr marL="740664" lvl="1" eaLnBrk="1" fontAlgn="auto" hangingPunct="1"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defRPr/>
            </a:pPr>
            <a:r>
              <a:rPr lang="en-US" sz="3200" b="1" dirty="0" smtClean="0">
                <a:solidFill>
                  <a:schemeClr val="tx1"/>
                </a:solidFill>
              </a:rPr>
              <a:t>Aplacophora</a:t>
            </a:r>
          </a:p>
          <a:p>
            <a:pPr marL="740664" lvl="1" eaLnBrk="1" fontAlgn="auto" hangingPunct="1"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defRPr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40664" lvl="1" eaLnBrk="1" fontAlgn="auto" hangingPunct="1"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defRPr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40664" lvl="1" eaLnBrk="1" fontAlgn="auto" hangingPunct="1"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40664" lvl="1" eaLnBrk="1" fontAlgn="auto" hangingPunct="1"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172" name="Picture 5" descr="http://www.msnucleus.org/membership/html/jh/biological/mollusca/lesson1/molluskchar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9525"/>
            <a:ext cx="4979988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6663" y="123825"/>
            <a:ext cx="7634287" cy="1492250"/>
          </a:xfrm>
        </p:spPr>
        <p:txBody>
          <a:bodyPr/>
          <a:lstStyle/>
          <a:p>
            <a:pPr algn="ctr">
              <a:defRPr/>
            </a:pPr>
            <a:r>
              <a:rPr lang="en-US" sz="4400" dirty="0" smtClean="0"/>
              <a:t>Class </a:t>
            </a:r>
            <a:r>
              <a:rPr lang="en-US" sz="4400" dirty="0" err="1" smtClean="0"/>
              <a:t>Cephalopoda</a:t>
            </a:r>
            <a:endParaRPr lang="en-US" sz="4400" dirty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3810000" y="873125"/>
            <a:ext cx="5029200" cy="3594100"/>
          </a:xfrm>
        </p:spPr>
        <p:txBody>
          <a:bodyPr/>
          <a:lstStyle/>
          <a:p>
            <a:pPr>
              <a:defRPr/>
            </a:pPr>
            <a:r>
              <a:rPr lang="en-US" altLang="en-US" b="1" dirty="0" smtClean="0">
                <a:solidFill>
                  <a:schemeClr val="tx1"/>
                </a:solidFill>
              </a:rPr>
              <a:t>Cephalopod means “head – foot”</a:t>
            </a:r>
          </a:p>
          <a:p>
            <a:pPr>
              <a:defRPr/>
            </a:pPr>
            <a:r>
              <a:rPr lang="en-US" altLang="en-US" b="1" dirty="0" smtClean="0">
                <a:solidFill>
                  <a:schemeClr val="tx1"/>
                </a:solidFill>
              </a:rPr>
              <a:t>Most lack an external </a:t>
            </a:r>
            <a:r>
              <a:rPr lang="en-US" altLang="en-US" b="1" dirty="0" smtClean="0">
                <a:solidFill>
                  <a:srgbClr val="FF0000"/>
                </a:solidFill>
              </a:rPr>
              <a:t>shell</a:t>
            </a:r>
          </a:p>
          <a:p>
            <a:pPr>
              <a:defRPr/>
            </a:pPr>
            <a:r>
              <a:rPr lang="en-US" altLang="en-US" b="1" dirty="0" smtClean="0">
                <a:solidFill>
                  <a:schemeClr val="tx1"/>
                </a:solidFill>
              </a:rPr>
              <a:t>Swims by a kind of jet propulsion</a:t>
            </a:r>
          </a:p>
          <a:p>
            <a:pPr lvl="1">
              <a:defRPr/>
            </a:pPr>
            <a:r>
              <a:rPr lang="en-US" altLang="en-US" sz="2000" b="1" dirty="0" smtClean="0">
                <a:solidFill>
                  <a:schemeClr val="tx1"/>
                </a:solidFill>
              </a:rPr>
              <a:t>Water is drawn into the mantle cavity</a:t>
            </a:r>
          </a:p>
          <a:p>
            <a:pPr lvl="1">
              <a:defRPr/>
            </a:pPr>
            <a:r>
              <a:rPr lang="en-US" altLang="en-US" sz="2000" b="1" dirty="0" smtClean="0">
                <a:solidFill>
                  <a:schemeClr val="tx1"/>
                </a:solidFill>
              </a:rPr>
              <a:t>Mantle contracts and water is expelled through the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 siphon</a:t>
            </a:r>
            <a:r>
              <a:rPr lang="en-US" altLang="en-US" sz="2000" b="1" dirty="0" smtClean="0">
                <a:solidFill>
                  <a:schemeClr val="tx1"/>
                </a:solidFill>
              </a:rPr>
              <a:t>.</a:t>
            </a:r>
          </a:p>
          <a:p>
            <a:pPr lvl="1">
              <a:defRPr/>
            </a:pPr>
            <a:r>
              <a:rPr lang="en-US" altLang="en-US" sz="2000" b="1" dirty="0" smtClean="0">
                <a:solidFill>
                  <a:schemeClr val="tx1"/>
                </a:solidFill>
              </a:rPr>
              <a:t>The animal moves in the opposite direction</a:t>
            </a:r>
          </a:p>
          <a:p>
            <a:pPr>
              <a:defRPr/>
            </a:pPr>
            <a:r>
              <a:rPr lang="en-US" altLang="en-US" b="1" dirty="0" smtClean="0">
                <a:solidFill>
                  <a:schemeClr val="tx1"/>
                </a:solidFill>
              </a:rPr>
              <a:t>Highly intelligent</a:t>
            </a:r>
          </a:p>
          <a:p>
            <a:pPr>
              <a:defRPr/>
            </a:pPr>
            <a:r>
              <a:rPr lang="en-US" altLang="en-US" b="1" dirty="0" smtClean="0">
                <a:solidFill>
                  <a:schemeClr val="tx1"/>
                </a:solidFill>
              </a:rPr>
              <a:t>Includes octopus,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b="1" dirty="0" smtClean="0">
                <a:solidFill>
                  <a:schemeClr val="tx1"/>
                </a:solidFill>
              </a:rPr>
              <a:t>squid, cuttlefish,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b="1" dirty="0" smtClean="0">
                <a:solidFill>
                  <a:schemeClr val="tx1"/>
                </a:solidFill>
              </a:rPr>
              <a:t>and chambered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b="1" dirty="0" smtClean="0">
                <a:solidFill>
                  <a:schemeClr val="tx1"/>
                </a:solidFill>
              </a:rPr>
              <a:t>nautilus</a:t>
            </a:r>
          </a:p>
        </p:txBody>
      </p:sp>
      <p:pic>
        <p:nvPicPr>
          <p:cNvPr id="25604" name="Picture 2" descr="http://i.kinja-img.com/gawker-media/image/upload/s--dtxSYxXL--/18lttv5rbk61e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2182813"/>
            <a:ext cx="3508375" cy="225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4" descr="http://www.ryanphotographic.com/images/JPEGS/Squid%20from%20kaikoura%20montage%20co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4465638"/>
            <a:ext cx="3508375" cy="237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6" descr="http://vignette2.wikia.nocookie.net/masseffect/images/d/d7/Cuttlefish.jpg/revision/latest?cb=2012050121114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267200"/>
            <a:ext cx="2819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8" descr="http://www.aqua.org/%7E/media/BlogImport/animalsnautilusslide1webjp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19050"/>
            <a:ext cx="3513138" cy="216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2971800" y="0"/>
            <a:ext cx="5949950" cy="3594100"/>
          </a:xfrm>
        </p:spPr>
        <p:txBody>
          <a:bodyPr/>
          <a:lstStyle/>
          <a:p>
            <a:r>
              <a:rPr lang="en-US" altLang="en-US" sz="2800" b="1" smtClean="0">
                <a:solidFill>
                  <a:schemeClr val="tx1"/>
                </a:solidFill>
              </a:rPr>
              <a:t>Typical Structures and Behaviors</a:t>
            </a:r>
          </a:p>
          <a:p>
            <a:pPr lvl="1"/>
            <a:r>
              <a:rPr lang="en-US" altLang="en-US" sz="2400" b="1" smtClean="0">
                <a:solidFill>
                  <a:schemeClr val="tx1"/>
                </a:solidFill>
              </a:rPr>
              <a:t>Large head and large eyes</a:t>
            </a:r>
          </a:p>
          <a:p>
            <a:pPr lvl="1"/>
            <a:r>
              <a:rPr lang="en-US" altLang="en-US" sz="2400" b="1" smtClean="0">
                <a:solidFill>
                  <a:schemeClr val="tx1"/>
                </a:solidFill>
              </a:rPr>
              <a:t>Tentacles (modified </a:t>
            </a:r>
            <a:r>
              <a:rPr lang="en-US" altLang="en-US" sz="2400" b="1" smtClean="0">
                <a:solidFill>
                  <a:srgbClr val="FF0000"/>
                </a:solidFill>
              </a:rPr>
              <a:t>foot</a:t>
            </a:r>
            <a:r>
              <a:rPr lang="en-US" altLang="en-US" sz="2400" b="1" smtClean="0">
                <a:solidFill>
                  <a:schemeClr val="tx1"/>
                </a:solidFill>
              </a:rPr>
              <a:t>)– used to capture prey</a:t>
            </a:r>
          </a:p>
          <a:p>
            <a:pPr lvl="1"/>
            <a:r>
              <a:rPr lang="en-US" altLang="en-US" sz="2400" b="1" smtClean="0">
                <a:solidFill>
                  <a:schemeClr val="tx1"/>
                </a:solidFill>
              </a:rPr>
              <a:t>Suction discs line tentacles – used to grasp/hold prey and to climb and crawl along the seafloor</a:t>
            </a:r>
          </a:p>
          <a:p>
            <a:pPr lvl="1"/>
            <a:r>
              <a:rPr lang="en-US" altLang="en-US" sz="2400" b="1" smtClean="0">
                <a:solidFill>
                  <a:schemeClr val="tx1"/>
                </a:solidFill>
              </a:rPr>
              <a:t>Chromatophores – specialized pigment cells that expand and contract to change color or pattern</a:t>
            </a:r>
          </a:p>
          <a:p>
            <a:pPr lvl="1"/>
            <a:r>
              <a:rPr lang="en-US" altLang="en-US" sz="2400" b="1" smtClean="0">
                <a:solidFill>
                  <a:schemeClr val="tx1"/>
                </a:solidFill>
              </a:rPr>
              <a:t>Most discharge some sort of </a:t>
            </a:r>
            <a:r>
              <a:rPr lang="en-US" altLang="en-US" sz="2400" b="1" smtClean="0">
                <a:solidFill>
                  <a:srgbClr val="FF0000"/>
                </a:solidFill>
              </a:rPr>
              <a:t>ink</a:t>
            </a:r>
            <a:r>
              <a:rPr lang="en-US" altLang="en-US" sz="2400" b="1" smtClean="0">
                <a:solidFill>
                  <a:schemeClr val="tx1"/>
                </a:solidFill>
              </a:rPr>
              <a:t> to confuse predators</a:t>
            </a:r>
          </a:p>
          <a:p>
            <a:pPr lvl="1"/>
            <a:r>
              <a:rPr lang="en-US" altLang="en-US" sz="2400" b="1" smtClean="0">
                <a:solidFill>
                  <a:schemeClr val="tx1"/>
                </a:solidFill>
              </a:rPr>
              <a:t>Highly developed brain and eyes.</a:t>
            </a:r>
          </a:p>
          <a:p>
            <a:pPr lvl="1"/>
            <a:r>
              <a:rPr lang="en-US" altLang="en-US" sz="2400" b="1" smtClean="0">
                <a:solidFill>
                  <a:schemeClr val="tx1"/>
                </a:solidFill>
              </a:rPr>
              <a:t>All species are </a:t>
            </a:r>
            <a:r>
              <a:rPr lang="en-US" altLang="en-US" sz="2400" b="1" smtClean="0">
                <a:solidFill>
                  <a:srgbClr val="FF0000"/>
                </a:solidFill>
              </a:rPr>
              <a:t>marine</a:t>
            </a:r>
          </a:p>
          <a:p>
            <a:pPr lvl="1"/>
            <a:endParaRPr lang="en-US" altLang="en-US" smtClean="0"/>
          </a:p>
        </p:txBody>
      </p:sp>
      <p:pic>
        <p:nvPicPr>
          <p:cNvPr id="26627" name="Picture 5" descr="http://tolweb.org/tree/ToLimages/AbraliaEy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9600"/>
            <a:ext cx="310038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 descr="http://infusion.allconet.org/webquest/octopus_swimming_lg_blk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685800"/>
            <a:ext cx="3449638" cy="314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503238" y="0"/>
            <a:ext cx="5365750" cy="3762375"/>
          </a:xfrm>
        </p:spPr>
        <p:txBody>
          <a:bodyPr/>
          <a:lstStyle/>
          <a:p>
            <a:r>
              <a:rPr lang="en-US" altLang="en-US" sz="2400" b="1" smtClean="0">
                <a:solidFill>
                  <a:schemeClr val="tx1"/>
                </a:solidFill>
              </a:rPr>
              <a:t>Octopus</a:t>
            </a:r>
          </a:p>
          <a:p>
            <a:pPr lvl="1"/>
            <a:r>
              <a:rPr lang="en-US" altLang="en-US" sz="2400" b="1" smtClean="0">
                <a:solidFill>
                  <a:srgbClr val="FF0000"/>
                </a:solidFill>
              </a:rPr>
              <a:t>8</a:t>
            </a:r>
            <a:r>
              <a:rPr lang="en-US" altLang="en-US" sz="2400" b="1" smtClean="0">
                <a:solidFill>
                  <a:schemeClr val="tx1"/>
                </a:solidFill>
              </a:rPr>
              <a:t> tentacles lined with suction discs</a:t>
            </a:r>
          </a:p>
          <a:p>
            <a:pPr lvl="1"/>
            <a:r>
              <a:rPr lang="en-US" altLang="en-US" sz="2400" b="1" smtClean="0">
                <a:solidFill>
                  <a:schemeClr val="tx1"/>
                </a:solidFill>
              </a:rPr>
              <a:t>Powerful parrot like beak – sometimes armed with venom</a:t>
            </a:r>
          </a:p>
          <a:p>
            <a:pPr lvl="1"/>
            <a:r>
              <a:rPr lang="en-US" altLang="en-US" sz="2400" b="1" smtClean="0">
                <a:solidFill>
                  <a:schemeClr val="tx1"/>
                </a:solidFill>
              </a:rPr>
              <a:t>Blue blood!!  Hemocyanin – O2 carrier in blood</a:t>
            </a:r>
          </a:p>
          <a:p>
            <a:pPr lvl="1"/>
            <a:r>
              <a:rPr lang="en-US" altLang="en-US" sz="2400" b="1" smtClean="0">
                <a:solidFill>
                  <a:srgbClr val="FF0000"/>
                </a:solidFill>
              </a:rPr>
              <a:t>3 </a:t>
            </a:r>
            <a:r>
              <a:rPr lang="en-US" altLang="en-US" sz="2400" b="1" smtClean="0">
                <a:solidFill>
                  <a:schemeClr val="tx1"/>
                </a:solidFill>
              </a:rPr>
              <a:t>hearts to keep blood pressure high to deal with low oxygen levels</a:t>
            </a:r>
          </a:p>
          <a:p>
            <a:pPr lvl="1"/>
            <a:r>
              <a:rPr lang="en-US" altLang="en-US" sz="2400" b="1" smtClean="0">
                <a:solidFill>
                  <a:schemeClr val="tx1"/>
                </a:solidFill>
              </a:rPr>
              <a:t>Lifespan is only 3 – 5 years</a:t>
            </a:r>
          </a:p>
          <a:p>
            <a:pPr lvl="1"/>
            <a:r>
              <a:rPr lang="en-US" altLang="en-US" sz="2400" b="1" smtClean="0">
                <a:solidFill>
                  <a:schemeClr val="tx1"/>
                </a:solidFill>
              </a:rPr>
              <a:t>Chromatophores </a:t>
            </a:r>
          </a:p>
          <a:p>
            <a:pPr lvl="1"/>
            <a:r>
              <a:rPr lang="en-US" altLang="en-US" sz="2400" b="1" smtClean="0">
                <a:solidFill>
                  <a:schemeClr val="tx1"/>
                </a:solidFill>
              </a:rPr>
              <a:t>No shell</a:t>
            </a:r>
          </a:p>
          <a:p>
            <a:pPr lvl="1"/>
            <a:r>
              <a:rPr lang="en-US" altLang="en-US" sz="2400" b="1" smtClean="0">
                <a:solidFill>
                  <a:schemeClr val="tx1"/>
                </a:solidFill>
              </a:rPr>
              <a:t>Ink!            </a:t>
            </a:r>
            <a:r>
              <a:rPr lang="en-US" altLang="en-US" sz="2400" smtClean="0">
                <a:hlinkClick r:id="rId2"/>
              </a:rPr>
              <a:t> Octopus Video</a:t>
            </a:r>
            <a:endParaRPr lang="en-US" altLang="en-US" sz="2400" smtClean="0"/>
          </a:p>
          <a:p>
            <a:pPr lvl="1"/>
            <a:endParaRPr lang="en-US" altLang="en-US" sz="2400" b="1" smtClean="0">
              <a:solidFill>
                <a:schemeClr val="tx1"/>
              </a:solidFill>
            </a:endParaRPr>
          </a:p>
          <a:p>
            <a:pPr lvl="1"/>
            <a:endParaRPr lang="en-US" altLang="en-US" smtClean="0"/>
          </a:p>
        </p:txBody>
      </p:sp>
      <p:pic>
        <p:nvPicPr>
          <p:cNvPr id="27651" name="Picture 5" descr="http://2.bp.blogspot.com/_Xahii-jhQR0/Rwr1LRn8e2I/AAAAAAAAAD0/-bvLjqZ6Ick/s400/octopus+anatom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581400"/>
            <a:ext cx="3657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7" descr="http://techhouse.brown.edu/~spg/bluering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-73025"/>
            <a:ext cx="3276600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/>
          <p:cNvSpPr>
            <a:spLocks noGrp="1"/>
          </p:cNvSpPr>
          <p:nvPr>
            <p:ph idx="1"/>
          </p:nvPr>
        </p:nvSpPr>
        <p:spPr>
          <a:xfrm>
            <a:off x="3886200" y="76200"/>
            <a:ext cx="4876800" cy="3594100"/>
          </a:xfrm>
        </p:spPr>
        <p:txBody>
          <a:bodyPr/>
          <a:lstStyle/>
          <a:p>
            <a:pPr>
              <a:defRPr/>
            </a:pPr>
            <a:r>
              <a:rPr lang="en-US" altLang="en-US" sz="3200" b="1" dirty="0" smtClean="0">
                <a:solidFill>
                  <a:schemeClr val="tx1"/>
                </a:solidFill>
              </a:rPr>
              <a:t>Squid</a:t>
            </a:r>
          </a:p>
          <a:p>
            <a:pPr lvl="1">
              <a:defRPr/>
            </a:pPr>
            <a:r>
              <a:rPr lang="en-US" altLang="en-US" sz="2800" b="1" dirty="0" smtClean="0">
                <a:solidFill>
                  <a:srgbClr val="FF0000"/>
                </a:solidFill>
              </a:rPr>
              <a:t>10</a:t>
            </a:r>
            <a:r>
              <a:rPr lang="en-US" altLang="en-US" sz="2800" b="1" dirty="0" smtClean="0">
                <a:solidFill>
                  <a:schemeClr val="tx1"/>
                </a:solidFill>
              </a:rPr>
              <a:t> tentacles </a:t>
            </a:r>
          </a:p>
          <a:p>
            <a:pPr marL="457200" lvl="1" indent="0">
              <a:buFont typeface="Gill Sans MT" panose="020B0502020104020203" pitchFamily="34" charset="0"/>
              <a:buNone/>
              <a:defRPr/>
            </a:pPr>
            <a:r>
              <a:rPr lang="en-US" altLang="en-US" sz="2800" b="1" dirty="0" smtClean="0">
                <a:solidFill>
                  <a:schemeClr val="tx1"/>
                </a:solidFill>
              </a:rPr>
              <a:t>(8 “arms”2 longer tentacles”)</a:t>
            </a:r>
          </a:p>
          <a:p>
            <a:pPr lvl="1">
              <a:defRPr/>
            </a:pPr>
            <a:r>
              <a:rPr lang="en-US" altLang="en-US" sz="2800" b="1" dirty="0" smtClean="0">
                <a:solidFill>
                  <a:schemeClr val="tx1"/>
                </a:solidFill>
              </a:rPr>
              <a:t>Reduce internal shell called a “pen”</a:t>
            </a:r>
          </a:p>
          <a:p>
            <a:pPr lvl="1">
              <a:defRPr/>
            </a:pPr>
            <a:r>
              <a:rPr lang="en-US" altLang="en-US" sz="2800" b="1" dirty="0" smtClean="0">
                <a:solidFill>
                  <a:schemeClr val="tx1"/>
                </a:solidFill>
              </a:rPr>
              <a:t>Beak-like mouth</a:t>
            </a:r>
          </a:p>
          <a:p>
            <a:pPr lvl="1">
              <a:defRPr/>
            </a:pPr>
            <a:r>
              <a:rPr lang="en-US" altLang="en-US" sz="2800" b="1" dirty="0" err="1" smtClean="0">
                <a:solidFill>
                  <a:schemeClr val="tx1"/>
                </a:solidFill>
              </a:rPr>
              <a:t>Chromatophores</a:t>
            </a:r>
            <a:endParaRPr lang="en-US" altLang="en-US" sz="2800" b="1" dirty="0" smtClean="0">
              <a:solidFill>
                <a:schemeClr val="tx1"/>
              </a:solidFill>
            </a:endParaRPr>
          </a:p>
          <a:p>
            <a:pPr lvl="1">
              <a:defRPr/>
            </a:pPr>
            <a:r>
              <a:rPr lang="en-US" altLang="en-US" sz="2800" b="1" dirty="0" smtClean="0">
                <a:solidFill>
                  <a:schemeClr val="tx1"/>
                </a:solidFill>
              </a:rPr>
              <a:t>Blue blood – also </a:t>
            </a:r>
          </a:p>
          <a:p>
            <a:pPr lvl="2">
              <a:buFont typeface="Wingdings 2" panose="05020102010507070707" pitchFamily="18" charset="2"/>
              <a:buNone/>
              <a:defRPr/>
            </a:pPr>
            <a:r>
              <a:rPr lang="en-US" altLang="en-US" sz="2400" b="1" dirty="0" smtClean="0">
                <a:solidFill>
                  <a:schemeClr val="tx1"/>
                </a:solidFill>
              </a:rPr>
              <a:t>has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</a:rPr>
              <a:t>hemocyanin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 </a:t>
            </a:r>
          </a:p>
          <a:p>
            <a:pPr lvl="2">
              <a:buFont typeface="Wingdings 2" panose="05020102010507070707" pitchFamily="18" charset="2"/>
              <a:buNone/>
              <a:defRPr/>
            </a:pPr>
            <a:r>
              <a:rPr lang="en-US" altLang="en-US" sz="2400" b="1" dirty="0" smtClean="0">
                <a:solidFill>
                  <a:schemeClr val="tx1"/>
                </a:solidFill>
              </a:rPr>
              <a:t>like octopus</a:t>
            </a:r>
          </a:p>
          <a:p>
            <a:pPr lvl="1">
              <a:defRPr/>
            </a:pPr>
            <a:r>
              <a:rPr lang="en-US" altLang="en-US" sz="2800" b="1" dirty="0" smtClean="0">
                <a:solidFill>
                  <a:schemeClr val="tx1"/>
                </a:solidFill>
              </a:rPr>
              <a:t>Life span 1-2 years</a:t>
            </a:r>
          </a:p>
          <a:p>
            <a:pPr marL="457200" lvl="1" indent="0">
              <a:buFont typeface="Gill Sans MT" panose="020B0502020104020203" pitchFamily="34" charset="0"/>
              <a:buNone/>
              <a:defRPr/>
            </a:pPr>
            <a:r>
              <a:rPr lang="en-US" altLang="en-US" dirty="0" smtClean="0">
                <a:hlinkClick r:id="rId2"/>
              </a:rPr>
              <a:t>Squid video</a:t>
            </a:r>
            <a:endParaRPr lang="en-US" altLang="en-US" dirty="0" smtClean="0"/>
          </a:p>
        </p:txBody>
      </p:sp>
      <p:pic>
        <p:nvPicPr>
          <p:cNvPr id="28675" name="Picture 5" descr="Sepioteuthis lessoniana 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0"/>
            <a:ext cx="3903662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7" descr="internal anatomy of a squid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3454400"/>
            <a:ext cx="426720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838200" y="179388"/>
            <a:ext cx="8305800" cy="4784725"/>
          </a:xfrm>
        </p:spPr>
        <p:txBody>
          <a:bodyPr/>
          <a:lstStyle/>
          <a:p>
            <a:pPr>
              <a:defRPr/>
            </a:pPr>
            <a:r>
              <a:rPr lang="en-US" altLang="en-US" sz="2800" b="1" dirty="0" smtClean="0">
                <a:solidFill>
                  <a:schemeClr val="tx1"/>
                </a:solidFill>
              </a:rPr>
              <a:t>Vampire Squid</a:t>
            </a:r>
          </a:p>
          <a:p>
            <a:pPr lvl="1">
              <a:defRPr/>
            </a:pPr>
            <a:r>
              <a:rPr lang="en-US" altLang="en-US" sz="2400" b="1" i="1" dirty="0" err="1" smtClean="0">
                <a:solidFill>
                  <a:schemeClr val="tx1"/>
                </a:solidFill>
              </a:rPr>
              <a:t>Vampyroteuthis</a:t>
            </a:r>
            <a:r>
              <a:rPr lang="en-US" altLang="en-US" sz="2400" b="1" i="1" dirty="0" smtClean="0">
                <a:solidFill>
                  <a:schemeClr val="tx1"/>
                </a:solidFill>
              </a:rPr>
              <a:t> </a:t>
            </a:r>
            <a:r>
              <a:rPr lang="en-US" altLang="en-US" sz="2400" b="1" i="1" dirty="0" err="1" smtClean="0">
                <a:solidFill>
                  <a:schemeClr val="tx1"/>
                </a:solidFill>
              </a:rPr>
              <a:t>infernalis</a:t>
            </a:r>
            <a:r>
              <a:rPr lang="en-US" altLang="en-US" sz="2400" b="1" dirty="0" smtClean="0">
                <a:solidFill>
                  <a:schemeClr val="tx1"/>
                </a:solidFill>
              </a:rPr>
              <a:t>, literally translates as “vampire squid from hell”</a:t>
            </a:r>
          </a:p>
          <a:p>
            <a:pPr marL="457200" lvl="1" indent="0">
              <a:buFont typeface="Gill Sans MT" panose="020B0502020104020203" pitchFamily="34" charset="0"/>
              <a:buNone/>
              <a:defRPr/>
            </a:pPr>
            <a:r>
              <a:rPr lang="en-US" altLang="en-US" sz="2400" b="1" dirty="0" smtClean="0">
                <a:solidFill>
                  <a:schemeClr val="tx1"/>
                </a:solidFill>
                <a:hlinkClick r:id="rId2"/>
              </a:rPr>
              <a:t>Vampire Squid video</a:t>
            </a:r>
            <a:endParaRPr lang="en-US" altLang="en-US" sz="2400" b="1" dirty="0" smtClean="0">
              <a:solidFill>
                <a:schemeClr val="tx1"/>
              </a:solidFill>
            </a:endParaRPr>
          </a:p>
        </p:txBody>
      </p:sp>
      <p:pic>
        <p:nvPicPr>
          <p:cNvPr id="29699" name="Picture 5" descr="http://underseaencounters.files.wordpress.com/2009/06/vampyroteuthis_illustr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4663"/>
            <a:ext cx="6019800" cy="384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7" descr="vampire-squi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2571750"/>
            <a:ext cx="29337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685800" y="228600"/>
            <a:ext cx="3581400" cy="4784725"/>
          </a:xfrm>
        </p:spPr>
        <p:txBody>
          <a:bodyPr/>
          <a:lstStyle/>
          <a:p>
            <a:r>
              <a:rPr lang="en-US" altLang="en-US" sz="3200" b="1" smtClean="0">
                <a:solidFill>
                  <a:schemeClr val="tx1"/>
                </a:solidFill>
              </a:rPr>
              <a:t>The Colossal  Squid</a:t>
            </a:r>
          </a:p>
          <a:p>
            <a:pPr lvl="1"/>
            <a:r>
              <a:rPr lang="en-US" altLang="en-US" sz="2800" b="1" smtClean="0">
                <a:solidFill>
                  <a:schemeClr val="tx1"/>
                </a:solidFill>
              </a:rPr>
              <a:t>Largest invertebrate – up to </a:t>
            </a:r>
            <a:r>
              <a:rPr lang="en-US" altLang="en-US" sz="2800" b="1" smtClean="0">
                <a:solidFill>
                  <a:srgbClr val="FF0000"/>
                </a:solidFill>
              </a:rPr>
              <a:t>46</a:t>
            </a:r>
            <a:r>
              <a:rPr lang="en-US" altLang="en-US" sz="2800" b="1" smtClean="0">
                <a:solidFill>
                  <a:schemeClr val="tx1"/>
                </a:solidFill>
              </a:rPr>
              <a:t> feet long!</a:t>
            </a:r>
          </a:p>
          <a:p>
            <a:pPr lvl="1"/>
            <a:r>
              <a:rPr lang="en-US" altLang="en-US" sz="2800" b="1" smtClean="0">
                <a:solidFill>
                  <a:schemeClr val="tx1"/>
                </a:solidFill>
              </a:rPr>
              <a:t>Suction cups have large swiveling hooks</a:t>
            </a:r>
          </a:p>
          <a:p>
            <a:pPr lvl="1"/>
            <a:r>
              <a:rPr lang="en-US" altLang="en-US" sz="2800" b="1" smtClean="0">
                <a:solidFill>
                  <a:schemeClr val="tx1"/>
                </a:solidFill>
              </a:rPr>
              <a:t>Largest eyes – </a:t>
            </a:r>
            <a:r>
              <a:rPr lang="en-US" altLang="en-US" sz="2800" b="1" smtClean="0">
                <a:solidFill>
                  <a:srgbClr val="FF0000"/>
                </a:solidFill>
              </a:rPr>
              <a:t>11</a:t>
            </a:r>
            <a:r>
              <a:rPr lang="en-US" altLang="en-US" sz="2800" b="1" smtClean="0">
                <a:solidFill>
                  <a:schemeClr val="tx1"/>
                </a:solidFill>
              </a:rPr>
              <a:t> inches in diameter!</a:t>
            </a:r>
          </a:p>
          <a:p>
            <a:pPr lvl="1"/>
            <a:endParaRPr lang="en-US" altLang="en-US" smtClean="0"/>
          </a:p>
        </p:txBody>
      </p:sp>
      <p:pic>
        <p:nvPicPr>
          <p:cNvPr id="30723" name="Picture 2" descr="http://www.worsleyschool.net/science/files/thegiant/diagra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4648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5181600" cy="3810000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US" sz="3200" b="1" dirty="0" smtClean="0">
                <a:solidFill>
                  <a:schemeClr val="tx1"/>
                </a:solidFill>
              </a:rPr>
              <a:t>Cuttlefish</a:t>
            </a:r>
          </a:p>
          <a:p>
            <a:pPr lvl="1">
              <a:defRPr/>
            </a:pPr>
            <a:r>
              <a:rPr lang="en-US" sz="3200" b="1" dirty="0" smtClean="0">
                <a:solidFill>
                  <a:schemeClr val="tx1"/>
                </a:solidFill>
              </a:rPr>
              <a:t>Internal shell called the </a:t>
            </a:r>
            <a:r>
              <a:rPr lang="en-US" sz="3200" b="1" dirty="0" smtClean="0">
                <a:solidFill>
                  <a:srgbClr val="FF0000"/>
                </a:solidFill>
              </a:rPr>
              <a:t>cuttlebone</a:t>
            </a:r>
          </a:p>
          <a:p>
            <a:pPr lvl="1">
              <a:defRPr/>
            </a:pPr>
            <a:r>
              <a:rPr lang="en-US" sz="3200" b="1" dirty="0" smtClean="0">
                <a:solidFill>
                  <a:schemeClr val="tx1"/>
                </a:solidFill>
              </a:rPr>
              <a:t>8 arms, 2 longer tentacles</a:t>
            </a:r>
          </a:p>
          <a:p>
            <a:pPr lvl="1">
              <a:defRPr/>
            </a:pPr>
            <a:r>
              <a:rPr lang="en-US" sz="3200" b="1" dirty="0" smtClean="0">
                <a:solidFill>
                  <a:schemeClr val="tx1"/>
                </a:solidFill>
              </a:rPr>
              <a:t>Many people keep cuttlefish as pets</a:t>
            </a:r>
          </a:p>
          <a:p>
            <a:pPr lvl="1">
              <a:defRPr/>
            </a:pPr>
            <a:r>
              <a:rPr lang="en-US" sz="3200" b="1" dirty="0" smtClean="0">
                <a:solidFill>
                  <a:schemeClr val="tx1"/>
                </a:solidFill>
              </a:rPr>
              <a:t>Strange eyes - “W-shaped” pupils</a:t>
            </a:r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/>
          </a:p>
        </p:txBody>
      </p:sp>
      <p:pic>
        <p:nvPicPr>
          <p:cNvPr id="31747" name="Picture 5" descr="http://www.tonmo.com/images/content/thumbs/basiccuttle1_sm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003675"/>
            <a:ext cx="4240213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7" descr="http://www.tonmo.com/images/content/thumbs/basiccuttle3_sm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3675"/>
            <a:ext cx="42672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9" descr="http://www.pbs.org/wgbh/nova/camo/images/anat-ey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488" y="0"/>
            <a:ext cx="369252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Rectangle 1"/>
          <p:cNvSpPr>
            <a:spLocks noChangeArrowheads="1"/>
          </p:cNvSpPr>
          <p:nvPr/>
        </p:nvSpPr>
        <p:spPr bwMode="auto">
          <a:xfrm>
            <a:off x="6096000" y="3149600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Arial" panose="020B0604020202020204" pitchFamily="34" charset="0"/>
                <a:hlinkClick r:id="rId7"/>
              </a:rPr>
              <a:t>cuttlefish video</a:t>
            </a: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685800" y="0"/>
            <a:ext cx="8229600" cy="5105400"/>
          </a:xfrm>
        </p:spPr>
        <p:txBody>
          <a:bodyPr/>
          <a:lstStyle/>
          <a:p>
            <a:r>
              <a:rPr lang="en-US" altLang="en-US" sz="2400" b="1" smtClean="0">
                <a:solidFill>
                  <a:schemeClr val="tx1"/>
                </a:solidFill>
              </a:rPr>
              <a:t>Chambered Nautilus</a:t>
            </a:r>
          </a:p>
          <a:p>
            <a:pPr lvl="1"/>
            <a:r>
              <a:rPr lang="en-US" altLang="en-US" sz="2400" b="1" smtClean="0">
                <a:solidFill>
                  <a:schemeClr val="tx1"/>
                </a:solidFill>
              </a:rPr>
              <a:t>90 tentacles – no suckers</a:t>
            </a:r>
          </a:p>
          <a:p>
            <a:pPr lvl="1"/>
            <a:r>
              <a:rPr lang="en-US" altLang="en-US" sz="2400" b="1" smtClean="0">
                <a:solidFill>
                  <a:schemeClr val="tx1"/>
                </a:solidFill>
              </a:rPr>
              <a:t>Eyes not as advanced</a:t>
            </a:r>
          </a:p>
          <a:p>
            <a:pPr lvl="1"/>
            <a:r>
              <a:rPr lang="en-US" altLang="en-US" sz="2400" b="1" smtClean="0">
                <a:solidFill>
                  <a:schemeClr val="tx1"/>
                </a:solidFill>
              </a:rPr>
              <a:t>As the animal matures, it moves </a:t>
            </a:r>
            <a:r>
              <a:rPr lang="en-US" altLang="en-US" sz="2400" b="1" smtClean="0">
                <a:solidFill>
                  <a:srgbClr val="FF0000"/>
                </a:solidFill>
              </a:rPr>
              <a:t>forward </a:t>
            </a:r>
            <a:r>
              <a:rPr lang="en-US" altLang="en-US" sz="2400" b="1" smtClean="0">
                <a:solidFill>
                  <a:schemeClr val="tx1"/>
                </a:solidFill>
              </a:rPr>
              <a:t>and cuts off each chamber</a:t>
            </a:r>
          </a:p>
          <a:p>
            <a:pPr lvl="1"/>
            <a:r>
              <a:rPr lang="en-US" altLang="en-US" sz="2400" b="1" smtClean="0">
                <a:solidFill>
                  <a:schemeClr val="tx1"/>
                </a:solidFill>
              </a:rPr>
              <a:t>Siphuncle penetrates each chamber and functions in buoyancy control – pumps water into and out of chambers</a:t>
            </a:r>
          </a:p>
        </p:txBody>
      </p:sp>
      <p:pic>
        <p:nvPicPr>
          <p:cNvPr id="32771" name="Picture 5" descr="http://www.math.tamu.edu/~dallen/digitalcam/spiral/nautilu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581400"/>
            <a:ext cx="419100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7" descr="http://chestofbooks.com/animals/Manual-Of-Zoology/images/Fig-233-Pearly-Nautilus-Nautilius-pompilius-a-Mant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440055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Rectangle 1"/>
          <p:cNvSpPr>
            <a:spLocks noChangeArrowheads="1"/>
          </p:cNvSpPr>
          <p:nvPr/>
        </p:nvSpPr>
        <p:spPr bwMode="auto">
          <a:xfrm>
            <a:off x="5410200" y="457200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Arial" panose="020B0604020202020204" pitchFamily="34" charset="0"/>
                <a:hlinkClick r:id="rId4"/>
              </a:rPr>
              <a:t>chambered nautilus video</a:t>
            </a: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654050" y="1295400"/>
            <a:ext cx="4114800" cy="4784725"/>
          </a:xfrm>
        </p:spPr>
        <p:txBody>
          <a:bodyPr/>
          <a:lstStyle/>
          <a:p>
            <a:r>
              <a:rPr lang="en-US" altLang="en-US" sz="2400" b="1" smtClean="0">
                <a:solidFill>
                  <a:schemeClr val="tx1"/>
                </a:solidFill>
              </a:rPr>
              <a:t>The tusk shells</a:t>
            </a:r>
          </a:p>
          <a:p>
            <a:pPr lvl="1"/>
            <a:r>
              <a:rPr lang="en-US" altLang="en-US" sz="2400" b="1" smtClean="0">
                <a:solidFill>
                  <a:schemeClr val="tx1"/>
                </a:solidFill>
              </a:rPr>
              <a:t>Means “shovel-footed”</a:t>
            </a:r>
          </a:p>
          <a:p>
            <a:pPr lvl="1"/>
            <a:r>
              <a:rPr lang="en-US" altLang="en-US" sz="2400" b="1" smtClean="0">
                <a:solidFill>
                  <a:schemeClr val="tx1"/>
                </a:solidFill>
              </a:rPr>
              <a:t>Shell is tube-like and </a:t>
            </a:r>
            <a:r>
              <a:rPr lang="en-US" altLang="en-US" sz="2400" b="1" smtClean="0">
                <a:solidFill>
                  <a:srgbClr val="FF0000"/>
                </a:solidFill>
              </a:rPr>
              <a:t>open </a:t>
            </a:r>
            <a:r>
              <a:rPr lang="en-US" altLang="en-US" sz="2400" b="1" smtClean="0">
                <a:solidFill>
                  <a:schemeClr val="tx1"/>
                </a:solidFill>
              </a:rPr>
              <a:t>on both ends</a:t>
            </a:r>
          </a:p>
          <a:p>
            <a:pPr lvl="1"/>
            <a:r>
              <a:rPr lang="en-US" altLang="en-US" sz="2400" b="1" smtClean="0">
                <a:solidFill>
                  <a:schemeClr val="tx1"/>
                </a:solidFill>
              </a:rPr>
              <a:t>Foot used to dig in sand and eat detritus</a:t>
            </a:r>
          </a:p>
          <a:p>
            <a:endParaRPr lang="en-US" altLang="en-US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Class </a:t>
            </a:r>
            <a:r>
              <a:rPr lang="en-US" dirty="0" err="1" smtClean="0"/>
              <a:t>Scaphopoda</a:t>
            </a:r>
            <a:endParaRPr lang="en-US" dirty="0"/>
          </a:p>
        </p:txBody>
      </p:sp>
      <p:pic>
        <p:nvPicPr>
          <p:cNvPr id="33796" name="Picture 5" descr="http://www.manandmollusc.net/beginners_intro/Images/Seymour_scaphopod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5" y="762000"/>
            <a:ext cx="37623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7" descr="Scaphopod anatom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038" y="2819400"/>
            <a:ext cx="4525962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9" descr="http://www.mitchellspublications.com/guides/shells/articles/0098/01-im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1000"/>
            <a:ext cx="4191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Class </a:t>
            </a:r>
            <a:r>
              <a:rPr lang="en-US" dirty="0" err="1" smtClean="0"/>
              <a:t>Polyplacophora</a:t>
            </a:r>
            <a:endParaRPr lang="en-US" dirty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690563" y="1101725"/>
            <a:ext cx="5029200" cy="5286375"/>
          </a:xfrm>
        </p:spPr>
        <p:txBody>
          <a:bodyPr/>
          <a:lstStyle/>
          <a:p>
            <a:r>
              <a:rPr lang="en-US" altLang="en-US" sz="3200" b="1" smtClean="0">
                <a:solidFill>
                  <a:schemeClr val="tx1"/>
                </a:solidFill>
              </a:rPr>
              <a:t>“Many plates”</a:t>
            </a:r>
          </a:p>
          <a:p>
            <a:r>
              <a:rPr lang="en-US" altLang="en-US" sz="3200" b="1" smtClean="0">
                <a:solidFill>
                  <a:schemeClr val="tx1"/>
                </a:solidFill>
              </a:rPr>
              <a:t>AKA Chitons</a:t>
            </a:r>
          </a:p>
          <a:p>
            <a:r>
              <a:rPr lang="en-US" altLang="en-US" sz="3200" b="1" smtClean="0">
                <a:solidFill>
                  <a:srgbClr val="FF0000"/>
                </a:solidFill>
              </a:rPr>
              <a:t>8</a:t>
            </a:r>
            <a:r>
              <a:rPr lang="en-US" altLang="en-US" sz="3200" b="1" smtClean="0">
                <a:solidFill>
                  <a:schemeClr val="tx1"/>
                </a:solidFill>
              </a:rPr>
              <a:t> overlapping shells</a:t>
            </a:r>
          </a:p>
          <a:p>
            <a:r>
              <a:rPr lang="en-US" altLang="en-US" sz="3200" b="1" smtClean="0">
                <a:solidFill>
                  <a:schemeClr val="tx1"/>
                </a:solidFill>
              </a:rPr>
              <a:t>No eyes or tentacles</a:t>
            </a:r>
          </a:p>
          <a:p>
            <a:r>
              <a:rPr lang="en-US" altLang="en-US" sz="3200" b="1" smtClean="0">
                <a:solidFill>
                  <a:schemeClr val="tx1"/>
                </a:solidFill>
              </a:rPr>
              <a:t>Inhabit rocky intertidal zones</a:t>
            </a:r>
          </a:p>
          <a:p>
            <a:r>
              <a:rPr lang="en-US" altLang="en-US" sz="3200" b="1" smtClean="0">
                <a:solidFill>
                  <a:schemeClr val="tx1"/>
                </a:solidFill>
              </a:rPr>
              <a:t>As it moves, it feeds (like a snail) by scraping algae off rocks using its </a:t>
            </a:r>
            <a:r>
              <a:rPr lang="en-US" altLang="en-US" sz="3200" b="1" smtClean="0">
                <a:solidFill>
                  <a:srgbClr val="FF0000"/>
                </a:solidFill>
              </a:rPr>
              <a:t>radula</a:t>
            </a:r>
          </a:p>
          <a:p>
            <a:endParaRPr lang="en-US" altLang="en-US" smtClean="0"/>
          </a:p>
        </p:txBody>
      </p:sp>
      <p:pic>
        <p:nvPicPr>
          <p:cNvPr id="34820" name="Picture 2" descr="http://www.cottesloecoastcare.org/Flotsam%20images/chiton%20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101725"/>
            <a:ext cx="3614738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4" descr="ChitonUnderside6.jpg (166918 bytes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848100"/>
            <a:ext cx="28575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Rectangle 2"/>
          <p:cNvSpPr>
            <a:spLocks noChangeArrowheads="1"/>
          </p:cNvSpPr>
          <p:nvPr/>
        </p:nvSpPr>
        <p:spPr bwMode="auto">
          <a:xfrm>
            <a:off x="2971800" y="6388100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Arial" panose="020B0604020202020204" pitchFamily="34" charset="0"/>
                <a:hlinkClick r:id="rId4"/>
              </a:rPr>
              <a:t>Chitons video</a:t>
            </a: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505200" y="6350"/>
            <a:ext cx="5486400" cy="66294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300" b="1" dirty="0" smtClean="0">
                <a:solidFill>
                  <a:schemeClr val="tx1"/>
                </a:solidFill>
              </a:rPr>
              <a:t>All mollusks have: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sz="3900" b="1" dirty="0" smtClean="0">
                <a:solidFill>
                  <a:schemeClr val="tx1"/>
                </a:solidFill>
              </a:rPr>
              <a:t>Bilateral symmetry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sz="3900" b="1" dirty="0" smtClean="0">
                <a:solidFill>
                  <a:schemeClr val="tx1"/>
                </a:solidFill>
              </a:rPr>
              <a:t>Soft bodies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sz="3900" b="1" dirty="0" smtClean="0">
                <a:solidFill>
                  <a:schemeClr val="tx1"/>
                </a:solidFill>
              </a:rPr>
              <a:t>Head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sz="3900" b="1" dirty="0" smtClean="0">
                <a:solidFill>
                  <a:schemeClr val="tx1"/>
                </a:solidFill>
              </a:rPr>
              <a:t>Foot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sz="3900" b="1" dirty="0" smtClean="0">
                <a:solidFill>
                  <a:schemeClr val="tx1"/>
                </a:solidFill>
              </a:rPr>
              <a:t>Mantle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sz="3900" b="1" dirty="0" smtClean="0">
                <a:solidFill>
                  <a:schemeClr val="tx1"/>
                </a:solidFill>
              </a:rPr>
              <a:t>Coiled visceral mass </a:t>
            </a:r>
          </a:p>
          <a:p>
            <a:pPr marL="457200" lvl="1" indent="0" eaLnBrk="1" fontAlgn="auto" hangingPunct="1">
              <a:spcAft>
                <a:spcPts val="0"/>
              </a:spcAft>
              <a:buFont typeface="Gill Sans MT" panose="020B0502020104020203" pitchFamily="34" charset="0"/>
              <a:buNone/>
              <a:defRPr/>
            </a:pPr>
            <a:r>
              <a:rPr lang="en-US" altLang="en-US" sz="3900" b="1" dirty="0">
                <a:solidFill>
                  <a:schemeClr val="tx1"/>
                </a:solidFill>
              </a:rPr>
              <a:t> </a:t>
            </a:r>
            <a:r>
              <a:rPr lang="en-US" altLang="en-US" sz="3900" b="1" dirty="0" smtClean="0">
                <a:solidFill>
                  <a:schemeClr val="tx1"/>
                </a:solidFill>
              </a:rPr>
              <a:t> (internal organs)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sz="3900" b="1" dirty="0" smtClean="0">
                <a:solidFill>
                  <a:schemeClr val="tx1"/>
                </a:solidFill>
              </a:rPr>
              <a:t>Internal or external shell (in most)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sz="3900" b="1" dirty="0" smtClean="0">
                <a:solidFill>
                  <a:schemeClr val="tx1"/>
                </a:solidFill>
              </a:rPr>
              <a:t>Brain 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alt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alt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alt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195" name="Picture 5" descr="http://www.montessoriforeveryone.com/assets/images/mollusk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3810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Class </a:t>
            </a:r>
            <a:r>
              <a:rPr lang="en-US" dirty="0" err="1" smtClean="0"/>
              <a:t>Monoplacophora</a:t>
            </a:r>
            <a:endParaRPr lang="en-US" dirty="0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781050" y="1295400"/>
            <a:ext cx="7634288" cy="3594100"/>
          </a:xfrm>
        </p:spPr>
        <p:txBody>
          <a:bodyPr/>
          <a:lstStyle/>
          <a:p>
            <a:r>
              <a:rPr lang="en-US" altLang="en-US" sz="3200" b="1" smtClean="0">
                <a:solidFill>
                  <a:schemeClr val="tx1"/>
                </a:solidFill>
              </a:rPr>
              <a:t>“One plate”</a:t>
            </a:r>
          </a:p>
          <a:p>
            <a:r>
              <a:rPr lang="en-US" altLang="en-US" sz="3200" b="1" smtClean="0">
                <a:solidFill>
                  <a:schemeClr val="tx1"/>
                </a:solidFill>
              </a:rPr>
              <a:t>Only </a:t>
            </a:r>
            <a:r>
              <a:rPr lang="en-US" altLang="en-US" sz="3200" b="1" smtClean="0">
                <a:solidFill>
                  <a:srgbClr val="FF0000"/>
                </a:solidFill>
              </a:rPr>
              <a:t>11 </a:t>
            </a:r>
            <a:r>
              <a:rPr lang="en-US" altLang="en-US" sz="3200" b="1" smtClean="0">
                <a:solidFill>
                  <a:schemeClr val="tx1"/>
                </a:solidFill>
              </a:rPr>
              <a:t>living species</a:t>
            </a:r>
          </a:p>
          <a:p>
            <a:r>
              <a:rPr lang="en-US" altLang="en-US" sz="3200" b="1" smtClean="0">
                <a:solidFill>
                  <a:schemeClr val="tx1"/>
                </a:solidFill>
              </a:rPr>
              <a:t>Possess single cap-like shell</a:t>
            </a:r>
          </a:p>
          <a:p>
            <a:r>
              <a:rPr lang="en-US" altLang="en-US" sz="3200" b="1" smtClean="0">
                <a:solidFill>
                  <a:schemeClr val="tx1"/>
                </a:solidFill>
              </a:rPr>
              <a:t>Most live at great depths</a:t>
            </a:r>
          </a:p>
          <a:p>
            <a:r>
              <a:rPr lang="en-US" altLang="en-US" sz="3200" b="1" smtClean="0">
                <a:solidFill>
                  <a:schemeClr val="tx1"/>
                </a:solidFill>
              </a:rPr>
              <a:t>Segmented like worms – so may be more closely related to segmented worms than molluscs</a:t>
            </a:r>
          </a:p>
          <a:p>
            <a:endParaRPr lang="en-US" altLang="en-US" smtClean="0"/>
          </a:p>
          <a:p>
            <a:endParaRPr lang="en-US" altLang="en-US" smtClean="0"/>
          </a:p>
        </p:txBody>
      </p:sp>
      <p:pic>
        <p:nvPicPr>
          <p:cNvPr id="35844" name="Picture 2" descr="http://animaldiversity.ummz.umich.edu/site/resources/Grzimek_inverts/Monoplacophora/Laevipilina_antarctica.jpg/badg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338" y="4953000"/>
            <a:ext cx="3141662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Class </a:t>
            </a:r>
            <a:r>
              <a:rPr lang="en-US" dirty="0" err="1" smtClean="0"/>
              <a:t>Aplacophora</a:t>
            </a:r>
            <a:endParaRPr lang="en-US" dirty="0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614363" y="1322388"/>
            <a:ext cx="5867400" cy="3594100"/>
          </a:xfrm>
        </p:spPr>
        <p:txBody>
          <a:bodyPr/>
          <a:lstStyle/>
          <a:p>
            <a:r>
              <a:rPr lang="en-US" altLang="en-US" sz="3200" b="1" smtClean="0">
                <a:solidFill>
                  <a:schemeClr val="tx1"/>
                </a:solidFill>
              </a:rPr>
              <a:t>Without a shell</a:t>
            </a:r>
          </a:p>
          <a:p>
            <a:r>
              <a:rPr lang="en-US" altLang="en-US" sz="3200" b="1" smtClean="0">
                <a:solidFill>
                  <a:schemeClr val="tx1"/>
                </a:solidFill>
              </a:rPr>
              <a:t>Worm like</a:t>
            </a:r>
          </a:p>
          <a:p>
            <a:r>
              <a:rPr lang="en-US" altLang="en-US" sz="3200" b="1" smtClean="0">
                <a:solidFill>
                  <a:schemeClr val="tx1"/>
                </a:solidFill>
              </a:rPr>
              <a:t>About 100 species</a:t>
            </a:r>
          </a:p>
          <a:p>
            <a:r>
              <a:rPr lang="en-US" altLang="en-US" sz="3200" b="1" smtClean="0">
                <a:solidFill>
                  <a:schemeClr val="tx1"/>
                </a:solidFill>
              </a:rPr>
              <a:t>Most live at great  depths</a:t>
            </a:r>
          </a:p>
          <a:p>
            <a:r>
              <a:rPr lang="en-US" altLang="en-US" sz="3200" b="1" smtClean="0">
                <a:solidFill>
                  <a:schemeClr val="tx1"/>
                </a:solidFill>
              </a:rPr>
              <a:t>No real means of locomotion</a:t>
            </a:r>
          </a:p>
          <a:p>
            <a:r>
              <a:rPr lang="en-US" altLang="en-US" sz="3200" b="1" smtClean="0">
                <a:solidFill>
                  <a:schemeClr val="tx1"/>
                </a:solidFill>
              </a:rPr>
              <a:t>Reduced foot – only pedal </a:t>
            </a:r>
            <a:r>
              <a:rPr lang="en-US" altLang="en-US" sz="3200" b="1" smtClean="0">
                <a:solidFill>
                  <a:srgbClr val="FF0000"/>
                </a:solidFill>
              </a:rPr>
              <a:t>groove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</p:txBody>
      </p:sp>
      <p:pic>
        <p:nvPicPr>
          <p:cNvPr id="36868" name="Picture 2" descr="http://www.manandmollusc.net/advanced_introduction/Images/Chaetoderm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643229">
            <a:off x="4373562" y="5100638"/>
            <a:ext cx="103822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4" descr="http://www.manandmollusc.net/advanced_introduction/Images/Neomeni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160463"/>
            <a:ext cx="914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6" descr="http://www.manandmollusc.net/advanced_introduction/Diagrams/Aplacophor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525" y="0"/>
            <a:ext cx="2276475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8" descr="http://www.ucmp.berkeley.edu/images/taxa/inverts/aplac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400" y="3656013"/>
            <a:ext cx="2366963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87338"/>
            <a:ext cx="7634288" cy="149225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Class </a:t>
            </a:r>
            <a:r>
              <a:rPr lang="en-US" dirty="0" err="1" smtClean="0"/>
              <a:t>Bivalvia</a:t>
            </a:r>
            <a:endParaRPr lang="en-US"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757238" y="1033463"/>
            <a:ext cx="5719762" cy="3594100"/>
          </a:xfrm>
        </p:spPr>
        <p:txBody>
          <a:bodyPr/>
          <a:lstStyle/>
          <a:p>
            <a:pPr eaLnBrk="1" hangingPunct="1"/>
            <a:r>
              <a:rPr lang="en-US" altLang="en-US" sz="2800" b="1" smtClean="0">
                <a:solidFill>
                  <a:schemeClr val="tx1"/>
                </a:solidFill>
              </a:rPr>
              <a:t>Also called Class Pelecypoda</a:t>
            </a:r>
          </a:p>
          <a:p>
            <a:pPr eaLnBrk="1" hangingPunct="1"/>
            <a:r>
              <a:rPr lang="en-US" altLang="en-US" sz="2800" b="1" smtClean="0">
                <a:solidFill>
                  <a:schemeClr val="tx1"/>
                </a:solidFill>
              </a:rPr>
              <a:t>Bivalve – means </a:t>
            </a:r>
            <a:r>
              <a:rPr lang="en-US" altLang="en-US" sz="2800" b="1" smtClean="0">
                <a:solidFill>
                  <a:srgbClr val="FF0000"/>
                </a:solidFill>
              </a:rPr>
              <a:t>2 </a:t>
            </a:r>
            <a:r>
              <a:rPr lang="en-US" altLang="en-US" sz="2800" b="1" smtClean="0">
                <a:solidFill>
                  <a:schemeClr val="tx1"/>
                </a:solidFill>
              </a:rPr>
              <a:t>shells</a:t>
            </a:r>
          </a:p>
          <a:p>
            <a:pPr eaLnBrk="1" hangingPunct="1"/>
            <a:r>
              <a:rPr lang="en-US" altLang="en-US" sz="2800" b="1" smtClean="0">
                <a:solidFill>
                  <a:schemeClr val="tx1"/>
                </a:solidFill>
              </a:rPr>
              <a:t>Common bivalves include clams, oysters, and mussels</a:t>
            </a:r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  <p:pic>
        <p:nvPicPr>
          <p:cNvPr id="9220" name="Picture 2" descr="http://www.neptunea.org/Bivalv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788" y="4302125"/>
            <a:ext cx="3352800" cy="252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7" descr="http://upload.wikimedia.org/wikipedia/commons/thumb/c/c6/Olympia_oyster.jpg/450px-Olympia_oys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788" y="1684338"/>
            <a:ext cx="3351212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9" descr="http://www.monahansseafood.com/wp-content/uploads/2013/06/mussel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10025"/>
            <a:ext cx="428625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Rectangle 2"/>
          <p:cNvSpPr>
            <a:spLocks noChangeArrowheads="1"/>
          </p:cNvSpPr>
          <p:nvPr/>
        </p:nvSpPr>
        <p:spPr bwMode="auto">
          <a:xfrm>
            <a:off x="3175000" y="4132263"/>
            <a:ext cx="12430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  <a:latin typeface="Arial" panose="020B0604020202020204" pitchFamily="34" charset="0"/>
              </a:rPr>
              <a:t>mussels</a:t>
            </a: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9224" name="Rectangle 3"/>
          <p:cNvSpPr>
            <a:spLocks noChangeArrowheads="1"/>
          </p:cNvSpPr>
          <p:nvPr/>
        </p:nvSpPr>
        <p:spPr bwMode="auto">
          <a:xfrm>
            <a:off x="8413750" y="4316413"/>
            <a:ext cx="839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Arial" panose="020B0604020202020204" pitchFamily="34" charset="0"/>
              </a:rPr>
              <a:t>clams</a:t>
            </a:r>
            <a:endParaRPr lang="en-US" altLang="en-U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8070850" y="1790700"/>
            <a:ext cx="1108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Arial" panose="020B0604020202020204" pitchFamily="34" charset="0"/>
              </a:rPr>
              <a:t>Oysters </a:t>
            </a:r>
            <a:endParaRPr lang="en-US" altLang="en-U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4419600" y="0"/>
            <a:ext cx="4648200" cy="6705600"/>
          </a:xfrm>
        </p:spPr>
        <p:txBody>
          <a:bodyPr/>
          <a:lstStyle/>
          <a:p>
            <a:pPr eaLnBrk="1" hangingPunct="1"/>
            <a:r>
              <a:rPr lang="en-US" altLang="en-US" sz="2800" b="1" smtClean="0">
                <a:solidFill>
                  <a:schemeClr val="tx1"/>
                </a:solidFill>
              </a:rPr>
              <a:t>Bivalve Anatomy  </a:t>
            </a:r>
          </a:p>
          <a:p>
            <a:pPr lvl="1" eaLnBrk="1" hangingPunct="1"/>
            <a:r>
              <a:rPr lang="en-US" altLang="en-US" sz="2400" b="1" smtClean="0">
                <a:solidFill>
                  <a:schemeClr val="tx1"/>
                </a:solidFill>
              </a:rPr>
              <a:t>Adductor muscles – used to keep shell </a:t>
            </a:r>
            <a:r>
              <a:rPr lang="en-US" altLang="en-US" sz="2400" b="1" smtClean="0">
                <a:solidFill>
                  <a:srgbClr val="FF0000"/>
                </a:solidFill>
              </a:rPr>
              <a:t>closed</a:t>
            </a:r>
            <a:r>
              <a:rPr lang="en-US" altLang="en-US" sz="2400" b="1" smtClean="0">
                <a:solidFill>
                  <a:schemeClr val="tx1"/>
                </a:solidFill>
              </a:rPr>
              <a:t>.</a:t>
            </a:r>
          </a:p>
          <a:p>
            <a:pPr lvl="1" eaLnBrk="1" hangingPunct="1"/>
            <a:r>
              <a:rPr lang="en-US" altLang="en-US" sz="2400" b="1" smtClean="0">
                <a:solidFill>
                  <a:schemeClr val="tx1"/>
                </a:solidFill>
              </a:rPr>
              <a:t>Mantle – membrane that lines the inside of the shells and secretes calcium carbonate which builds the shell.</a:t>
            </a:r>
          </a:p>
          <a:p>
            <a:pPr lvl="1" eaLnBrk="1" hangingPunct="1"/>
            <a:r>
              <a:rPr lang="en-US" altLang="en-US" sz="2400" b="1" smtClean="0">
                <a:solidFill>
                  <a:schemeClr val="tx1"/>
                </a:solidFill>
              </a:rPr>
              <a:t>Gills</a:t>
            </a:r>
          </a:p>
          <a:p>
            <a:pPr lvl="1" eaLnBrk="1" hangingPunct="1"/>
            <a:r>
              <a:rPr lang="en-US" altLang="en-US" sz="2400" b="1" smtClean="0">
                <a:solidFill>
                  <a:schemeClr val="tx1"/>
                </a:solidFill>
              </a:rPr>
              <a:t>Incurrent Siphon – draws in water </a:t>
            </a:r>
          </a:p>
          <a:p>
            <a:pPr lvl="1" eaLnBrk="1" hangingPunct="1"/>
            <a:r>
              <a:rPr lang="en-US" altLang="en-US" sz="2400" b="1" smtClean="0">
                <a:solidFill>
                  <a:schemeClr val="tx1"/>
                </a:solidFill>
              </a:rPr>
              <a:t>Excurrent Siphon – expels water</a:t>
            </a:r>
          </a:p>
          <a:p>
            <a:pPr lvl="1" eaLnBrk="1" hangingPunct="1"/>
            <a:r>
              <a:rPr lang="en-US" altLang="en-US" sz="2400" b="1" smtClean="0">
                <a:solidFill>
                  <a:schemeClr val="tx1"/>
                </a:solidFill>
              </a:rPr>
              <a:t>Muscular foot – used to </a:t>
            </a:r>
            <a:r>
              <a:rPr lang="en-US" altLang="en-US" sz="2400" b="1" smtClean="0">
                <a:solidFill>
                  <a:srgbClr val="FF0000"/>
                </a:solidFill>
              </a:rPr>
              <a:t>dig</a:t>
            </a:r>
            <a:r>
              <a:rPr lang="en-US" altLang="en-US" sz="2400" b="1" smtClean="0">
                <a:solidFill>
                  <a:schemeClr val="tx1"/>
                </a:solidFill>
              </a:rPr>
              <a:t> in sand</a:t>
            </a:r>
          </a:p>
          <a:p>
            <a:pPr lvl="1" eaLnBrk="1" hangingPunct="1"/>
            <a:endParaRPr lang="en-US" altLang="en-US" smtClean="0"/>
          </a:p>
        </p:txBody>
      </p:sp>
      <p:pic>
        <p:nvPicPr>
          <p:cNvPr id="10243" name="Picture 4" descr="http://bp0.blogger.com/_VdAG5AKV1Nw/R0Am-OtKSYI/AAAAAAAAABs/1-fscw6EypE/s320/cl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4419600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/>
          <p:cNvSpPr>
            <a:spLocks noGrp="1"/>
          </p:cNvSpPr>
          <p:nvPr>
            <p:ph idx="1"/>
          </p:nvPr>
        </p:nvSpPr>
        <p:spPr>
          <a:xfrm>
            <a:off x="762000" y="152400"/>
            <a:ext cx="7634288" cy="3594100"/>
          </a:xfrm>
        </p:spPr>
        <p:txBody>
          <a:bodyPr/>
          <a:lstStyle/>
          <a:p>
            <a:pPr eaLnBrk="1" hangingPunct="1"/>
            <a:r>
              <a:rPr lang="en-US" altLang="en-US" sz="2800" b="1" smtClean="0">
                <a:solidFill>
                  <a:schemeClr val="tx1"/>
                </a:solidFill>
              </a:rPr>
              <a:t>Feeding Behavior</a:t>
            </a:r>
          </a:p>
          <a:p>
            <a:pPr lvl="1" eaLnBrk="1" hangingPunct="1"/>
            <a:r>
              <a:rPr lang="en-US" altLang="en-US" sz="2400" b="1" smtClean="0">
                <a:solidFill>
                  <a:schemeClr val="tx1"/>
                </a:solidFill>
              </a:rPr>
              <a:t>Filter Feeders – burrow in the sand using its foot and extends its siphons and draws in </a:t>
            </a:r>
            <a:r>
              <a:rPr lang="en-US" altLang="en-US" sz="2400" b="1" smtClean="0">
                <a:solidFill>
                  <a:srgbClr val="FF0000"/>
                </a:solidFill>
              </a:rPr>
              <a:t>water</a:t>
            </a:r>
          </a:p>
        </p:txBody>
      </p:sp>
      <p:pic>
        <p:nvPicPr>
          <p:cNvPr id="11267" name="Picture 6" descr="http://www.clarku.edu/departments/biology/biol201/2008/JaMitchell/Bermuda/Pictures/nahant/eati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52600"/>
            <a:ext cx="6400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685800" y="254000"/>
            <a:ext cx="3992563" cy="3594100"/>
          </a:xfrm>
        </p:spPr>
        <p:txBody>
          <a:bodyPr/>
          <a:lstStyle/>
          <a:p>
            <a:pPr eaLnBrk="1" hangingPunct="1"/>
            <a:r>
              <a:rPr lang="en-US" altLang="en-US" sz="2800" b="1" smtClean="0">
                <a:solidFill>
                  <a:schemeClr val="tx1"/>
                </a:solidFill>
              </a:rPr>
              <a:t>Mussels can attach to rocks by secreting </a:t>
            </a:r>
            <a:r>
              <a:rPr lang="en-US" altLang="en-US" sz="2800" b="1" smtClean="0">
                <a:solidFill>
                  <a:srgbClr val="FF0000"/>
                </a:solidFill>
              </a:rPr>
              <a:t>byssal</a:t>
            </a:r>
            <a:r>
              <a:rPr lang="en-US" altLang="en-US" sz="2800" b="1" smtClean="0">
                <a:solidFill>
                  <a:schemeClr val="tx1"/>
                </a:solidFill>
              </a:rPr>
              <a:t> threads from a gland inside the foot.</a:t>
            </a:r>
          </a:p>
        </p:txBody>
      </p:sp>
      <p:pic>
        <p:nvPicPr>
          <p:cNvPr id="12291" name="Picture 2" descr="Mussel showing byssal threads and their attachment to the r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363" y="0"/>
            <a:ext cx="449580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2"/>
          <p:cNvSpPr>
            <a:spLocks noChangeArrowheads="1"/>
          </p:cNvSpPr>
          <p:nvPr/>
        </p:nvSpPr>
        <p:spPr bwMode="auto">
          <a:xfrm>
            <a:off x="4883150" y="4067175"/>
            <a:ext cx="409575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200" b="1">
                <a:solidFill>
                  <a:schemeClr val="tx1"/>
                </a:solidFill>
                <a:latin typeface="Arial" panose="020B0604020202020204" pitchFamily="34" charset="0"/>
              </a:rPr>
              <a:t>Oysters can attach to a substrate by secreting a cement-like substance from the lower shell.</a:t>
            </a:r>
          </a:p>
        </p:txBody>
      </p:sp>
      <p:pic>
        <p:nvPicPr>
          <p:cNvPr id="12293" name="Picture 4" descr="http://www.mcatoolkit.org/images/1_3_Conservation_Oys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3130550"/>
            <a:ext cx="4654550" cy="372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Rectangle 4"/>
          <p:cNvSpPr>
            <a:spLocks noChangeArrowheads="1"/>
          </p:cNvSpPr>
          <p:nvPr/>
        </p:nvSpPr>
        <p:spPr bwMode="auto">
          <a:xfrm>
            <a:off x="163513" y="3167063"/>
            <a:ext cx="1108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rgbClr val="FFFF00"/>
                </a:solidFill>
                <a:latin typeface="Arial" panose="020B0604020202020204" pitchFamily="34" charset="0"/>
              </a:rPr>
              <a:t>Oysters</a:t>
            </a:r>
            <a:r>
              <a:rPr lang="en-US" altLang="en-US" sz="1800" b="1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2295" name="Rectangle 5"/>
          <p:cNvSpPr>
            <a:spLocks noChangeArrowheads="1"/>
          </p:cNvSpPr>
          <p:nvPr/>
        </p:nvSpPr>
        <p:spPr bwMode="auto">
          <a:xfrm>
            <a:off x="5486400" y="69850"/>
            <a:ext cx="1095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rgbClr val="FFFF00"/>
                </a:solidFill>
                <a:latin typeface="Arial" panose="020B0604020202020204" pitchFamily="34" charset="0"/>
              </a:rPr>
              <a:t>Mussels</a:t>
            </a:r>
            <a:endParaRPr lang="en-US" altLang="en-US" sz="18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762000" y="228600"/>
            <a:ext cx="7772400" cy="47847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800" b="1" dirty="0" smtClean="0">
                <a:solidFill>
                  <a:schemeClr val="tx1"/>
                </a:solidFill>
              </a:rPr>
              <a:t>Scallops can “swim” to escape predators</a:t>
            </a:r>
          </a:p>
          <a:p>
            <a:pPr eaLnBrk="1" hangingPunct="1">
              <a:defRPr/>
            </a:pPr>
            <a:r>
              <a:rPr lang="en-US" altLang="en-US" sz="2800" b="1" dirty="0" smtClean="0">
                <a:solidFill>
                  <a:schemeClr val="tx1"/>
                </a:solidFill>
              </a:rPr>
              <a:t>Simple 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eyes</a:t>
            </a:r>
            <a:r>
              <a:rPr lang="en-US" altLang="en-US" sz="2800" b="1" dirty="0" smtClean="0">
                <a:solidFill>
                  <a:schemeClr val="tx1"/>
                </a:solidFill>
              </a:rPr>
              <a:t> line the outer edges and help the scallop sense light and movement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altLang="en-US" dirty="0" smtClean="0"/>
          </a:p>
        </p:txBody>
      </p:sp>
      <p:pic>
        <p:nvPicPr>
          <p:cNvPr id="13315" name="Picture 2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3419475"/>
            <a:ext cx="4457700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http://www.museumeducation.bedford.gov.uk/Bedfordbytes/nature/images_nature/gallery_natural_objects/images/Scallop%20Shell_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3419475"/>
            <a:ext cx="4418012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2"/>
          <p:cNvSpPr>
            <a:spLocks noChangeArrowheads="1"/>
          </p:cNvSpPr>
          <p:nvPr/>
        </p:nvSpPr>
        <p:spPr bwMode="auto">
          <a:xfrm>
            <a:off x="2514600" y="2297113"/>
            <a:ext cx="457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u="sng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Scallops swimming video</a:t>
            </a: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4865688" y="381000"/>
            <a:ext cx="4191000" cy="4784725"/>
          </a:xfrm>
        </p:spPr>
        <p:txBody>
          <a:bodyPr/>
          <a:lstStyle/>
          <a:p>
            <a:pPr eaLnBrk="1" hangingPunct="1"/>
            <a:r>
              <a:rPr lang="en-US" altLang="en-US" sz="3200" b="1" smtClean="0">
                <a:solidFill>
                  <a:schemeClr val="tx1"/>
                </a:solidFill>
              </a:rPr>
              <a:t>Reproduction in Bivalves</a:t>
            </a:r>
          </a:p>
          <a:p>
            <a:pPr lvl="1" eaLnBrk="1" hangingPunct="1"/>
            <a:r>
              <a:rPr lang="en-US" altLang="en-US" sz="2800" b="1" smtClean="0">
                <a:solidFill>
                  <a:schemeClr val="tx1"/>
                </a:solidFill>
              </a:rPr>
              <a:t>External fertilization</a:t>
            </a:r>
          </a:p>
          <a:p>
            <a:pPr lvl="1" eaLnBrk="1" hangingPunct="1"/>
            <a:r>
              <a:rPr lang="en-US" altLang="en-US" sz="2800" b="1" smtClean="0">
                <a:solidFill>
                  <a:schemeClr val="tx1"/>
                </a:solidFill>
              </a:rPr>
              <a:t>External development</a:t>
            </a:r>
          </a:p>
          <a:p>
            <a:pPr lvl="2" eaLnBrk="1" hangingPunct="1"/>
            <a:r>
              <a:rPr lang="en-US" altLang="en-US" sz="2400" b="1" smtClean="0">
                <a:solidFill>
                  <a:schemeClr val="tx1"/>
                </a:solidFill>
              </a:rPr>
              <a:t>Larval stage is </a:t>
            </a:r>
            <a:r>
              <a:rPr lang="en-US" altLang="en-US" sz="2400" b="1" smtClean="0">
                <a:solidFill>
                  <a:srgbClr val="FF0000"/>
                </a:solidFill>
              </a:rPr>
              <a:t>planktonic</a:t>
            </a:r>
          </a:p>
          <a:p>
            <a:pPr lvl="2" eaLnBrk="1" hangingPunct="1"/>
            <a:r>
              <a:rPr lang="en-US" altLang="en-US" sz="2400" b="1" smtClean="0">
                <a:solidFill>
                  <a:schemeClr val="tx1"/>
                </a:solidFill>
              </a:rPr>
              <a:t>When the shell develops they settle to the </a:t>
            </a:r>
            <a:r>
              <a:rPr lang="en-US" altLang="en-US" sz="2400" b="1" smtClean="0">
                <a:solidFill>
                  <a:srgbClr val="FF0000"/>
                </a:solidFill>
              </a:rPr>
              <a:t>seafloor</a:t>
            </a:r>
            <a:r>
              <a:rPr lang="en-US" altLang="en-US" sz="2400" b="1" smtClean="0">
                <a:solidFill>
                  <a:schemeClr val="tx1"/>
                </a:solidFill>
              </a:rPr>
              <a:t> and mature into adults</a:t>
            </a:r>
          </a:p>
        </p:txBody>
      </p:sp>
      <p:pic>
        <p:nvPicPr>
          <p:cNvPr id="14339" name="Picture 2" descr="http://www.itresourcing.com.au/aquaculture/species/images/intext/34.%20blue%20mussel%20lifecycle%20fix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95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ppt/theme/themeOverride1.xml><?xml version="1.0" encoding="utf-8"?>
<a:themeOverride xmlns:a="http://schemas.openxmlformats.org/drawingml/2006/main">
  <a:clrScheme name="Badge">
    <a:dk1>
      <a:sysClr val="windowText" lastClr="000000"/>
    </a:dk1>
    <a:lt1>
      <a:sysClr val="window" lastClr="FFFFFF"/>
    </a:lt1>
    <a:dk2>
      <a:srgbClr val="171312"/>
    </a:dk2>
    <a:lt2>
      <a:srgbClr val="F7F0DF"/>
    </a:lt2>
    <a:accent1>
      <a:srgbClr val="53AE6E"/>
    </a:accent1>
    <a:accent2>
      <a:srgbClr val="326267"/>
    </a:accent2>
    <a:accent3>
      <a:srgbClr val="C5C34A"/>
    </a:accent3>
    <a:accent4>
      <a:srgbClr val="BF6546"/>
    </a:accent4>
    <a:accent5>
      <a:srgbClr val="81B5A8"/>
    </a:accent5>
    <a:accent6>
      <a:srgbClr val="636455"/>
    </a:accent6>
    <a:hlink>
      <a:srgbClr val="81B5A8"/>
    </a:hlink>
    <a:folHlink>
      <a:srgbClr val="93688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22908</TotalTime>
  <Words>995</Words>
  <Application>Microsoft Office PowerPoint</Application>
  <PresentationFormat>On-screen Show (4:3)</PresentationFormat>
  <Paragraphs>191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Impact</vt:lpstr>
      <vt:lpstr>Gill Sans MT</vt:lpstr>
      <vt:lpstr>Calibri</vt:lpstr>
      <vt:lpstr>Wingdings</vt:lpstr>
      <vt:lpstr>Times New Roman</vt:lpstr>
      <vt:lpstr>Wingdings 2</vt:lpstr>
      <vt:lpstr>Badge</vt:lpstr>
      <vt:lpstr>Mollusks</vt:lpstr>
      <vt:lpstr>Phylum  Mollusca</vt:lpstr>
      <vt:lpstr>PowerPoint Presentation</vt:lpstr>
      <vt:lpstr>Class Bivalvia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Class Gastropoda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Class Cephalopoda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Class Scaphopoda</vt:lpstr>
      <vt:lpstr>Class Polyplacophora</vt:lpstr>
      <vt:lpstr>Class Monoplacophora</vt:lpstr>
      <vt:lpstr>Class Aplacophora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Mollusks</dc:title>
  <dc:creator>curejunkie</dc:creator>
  <cp:lastModifiedBy>Adam</cp:lastModifiedBy>
  <cp:revision>41</cp:revision>
  <dcterms:created xsi:type="dcterms:W3CDTF">2009-10-31T01:54:58Z</dcterms:created>
  <dcterms:modified xsi:type="dcterms:W3CDTF">2016-01-26T14:59:21Z</dcterms:modified>
</cp:coreProperties>
</file>