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9" r:id="rId4"/>
    <p:sldId id="260" r:id="rId5"/>
    <p:sldId id="258" r:id="rId6"/>
    <p:sldId id="263" r:id="rId7"/>
    <p:sldId id="261" r:id="rId8"/>
    <p:sldId id="262" r:id="rId9"/>
    <p:sldId id="264" r:id="rId10"/>
    <p:sldId id="267" r:id="rId11"/>
    <p:sldId id="268" r:id="rId12"/>
    <p:sldId id="266" r:id="rId13"/>
    <p:sldId id="269" r:id="rId14"/>
    <p:sldId id="270" r:id="rId15"/>
    <p:sldId id="272" r:id="rId16"/>
    <p:sldId id="273" r:id="rId17"/>
    <p:sldId id="274" r:id="rId18"/>
    <p:sldId id="275" r:id="rId19"/>
    <p:sldId id="284" r:id="rId20"/>
    <p:sldId id="276" r:id="rId21"/>
    <p:sldId id="285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488" y="4324350"/>
            <a:ext cx="2297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EB4FC-B03F-4A9B-8687-60F8D0DA11C4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4350"/>
            <a:ext cx="487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8FCBE-F9C0-419B-A804-ED2164FEF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72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1D5B2-B678-4DFB-8640-391E9760C9A9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0E35F-090A-49BF-8E7F-96AE99D22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07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BAE43D3-F0C9-483D-A24E-3F1F4A874DDF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E038-A0DC-4464-8111-9A509C71D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167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1775" y="8080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7050" y="3021013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CD254D1-0BA7-4AA6-A4F7-3A88F55F60E3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901F4-B0CA-45FC-9070-94E46DE99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1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600" y="379413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01AAF68-92C8-494B-AA30-47D7326525BE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1DA0D-0117-48B3-879B-ACF32009A1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08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971F3-02EE-498A-9A15-11B43CE43813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ECC5F-3747-45C4-992A-2B34031B8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97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24CB-FFD4-45D8-B945-20500E19442A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3A5A6-CB24-4360-B814-87B84935FD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2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A299-A535-44DD-917F-48DA0CC32B68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A1428-2CE9-4DDE-BBD1-D540738686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3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FF137CD-9A29-4790-A695-01AB7B78F5A0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8FB15-43AC-4418-94A9-4E80C9E46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31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9EF0-BAC4-40C1-9BD9-59F913C61780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8EEA-DECC-49C6-8127-AFE14C922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28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AFD3F9A-3094-41BB-A6BD-42ED5B66DEC5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2A24-B36B-4CE3-AD8A-2A1386A09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40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699CB-3F7F-443E-919A-DE4F75576DED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DEEA1-9CDA-475C-B790-B14F9EAEA9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19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2F525-7581-4F60-BFBA-2C635965B13D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F31C-01E8-4B17-95C4-816D51016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50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9070-2182-488D-B3DF-AD83C0A0DBEF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1042-3C19-44E1-9623-4D4826631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53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CBB2F-ADE9-477E-82D7-3582644F73A0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C13DB-516A-465A-B108-09C083EF8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83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B2402-21DD-4627-BEBE-D8F676429EA6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CF4D-391C-45D8-A7CA-A818A311A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88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0F5E1-840D-43F8-AB31-267E168ADE68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09AF7-B256-4227-93A0-3994ED5F7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32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3725" y="2193925"/>
            <a:ext cx="79565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41B4D3-91D9-4734-8FFF-F70F9E687080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571DF1-D04A-4AC7-AD74-35B579F0D2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3994" r:id="rId2"/>
    <p:sldLayoutId id="2147484006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7" r:id="rId11"/>
    <p:sldLayoutId id="2147484008" r:id="rId12"/>
    <p:sldLayoutId id="2147484009" r:id="rId13"/>
    <p:sldLayoutId id="2147484002" r:id="rId14"/>
    <p:sldLayoutId id="2147484003" r:id="rId15"/>
    <p:sldLayoutId id="2147484004" r:id="rId16"/>
    <p:sldLayoutId id="2147484010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yJBBIB8gh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0jZe_VGLRY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tNAqK_V-l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TnB4dm3KyM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8KlAmtIu1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6nhOChpMck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581400" y="-457200"/>
            <a:ext cx="7315200" cy="1825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Crustaceans</a:t>
            </a:r>
          </a:p>
        </p:txBody>
      </p:sp>
      <p:pic>
        <p:nvPicPr>
          <p:cNvPr id="8195" name="Picture 5" descr="http://www.mesa.edu.au/crustaceans/images/in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567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217738" y="0"/>
            <a:ext cx="6376987" cy="1293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Crab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505200" cy="5029200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One way digestive tract</a:t>
            </a:r>
          </a:p>
          <a:p>
            <a:pPr eaLnBrk="1" hangingPunct="1"/>
            <a:r>
              <a:rPr lang="en-US" altLang="en-US" sz="3200" b="1" smtClean="0"/>
              <a:t>Breathes using </a:t>
            </a:r>
            <a:r>
              <a:rPr lang="en-US" altLang="en-US" sz="3200" b="1" smtClean="0">
                <a:solidFill>
                  <a:srgbClr val="FF0000"/>
                </a:solidFill>
              </a:rPr>
              <a:t>gills</a:t>
            </a:r>
          </a:p>
          <a:p>
            <a:pPr eaLnBrk="1" hangingPunct="1"/>
            <a:r>
              <a:rPr lang="en-US" altLang="en-US" sz="3200" b="1" smtClean="0"/>
              <a:t>Open circulatory system</a:t>
            </a:r>
          </a:p>
          <a:p>
            <a:pPr eaLnBrk="1" hangingPunct="1"/>
            <a:r>
              <a:rPr lang="en-US" altLang="en-US" sz="3200" b="1" smtClean="0"/>
              <a:t>One chambered heart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6588"/>
            <a:ext cx="5486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-2732088" y="533400"/>
            <a:ext cx="6378576" cy="1293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Crab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/>
          <a:lstStyle/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Internal fertilization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External development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Females can retain sperm for months.  This allows her to fertilize her eggs when conditions are most favorable.  Eggs hatch in about </a:t>
            </a:r>
            <a:r>
              <a:rPr lang="en-US" altLang="en-US" b="1" smtClean="0">
                <a:solidFill>
                  <a:srgbClr val="FF0000"/>
                </a:solidFill>
              </a:rPr>
              <a:t>2 </a:t>
            </a:r>
            <a:r>
              <a:rPr lang="en-US" altLang="en-US" b="1" smtClean="0"/>
              <a:t>weeks.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Average is about 2 million eggs!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Only about 1 in a </a:t>
            </a:r>
            <a:r>
              <a:rPr lang="en-US" altLang="en-US" b="1" smtClean="0">
                <a:solidFill>
                  <a:srgbClr val="FF0000"/>
                </a:solidFill>
              </a:rPr>
              <a:t>million </a:t>
            </a:r>
            <a:r>
              <a:rPr lang="en-US" altLang="en-US" b="1" smtClean="0"/>
              <a:t>will</a:t>
            </a:r>
          </a:p>
          <a:p>
            <a:pPr marL="273050" indent="-273050" eaLnBrk="1" hangingPunct="1">
              <a:buFont typeface="Wingdings 2" panose="05020102010507070707" pitchFamily="18" charset="2"/>
              <a:buNone/>
            </a:pPr>
            <a:r>
              <a:rPr lang="en-US" altLang="en-US" b="1" smtClean="0"/>
              <a:t>	 survive to adulthood!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She is called a sponging crab </a:t>
            </a:r>
          </a:p>
          <a:p>
            <a:pPr marL="273050" indent="-273050" eaLnBrk="1" hangingPunct="1">
              <a:buFont typeface="Wingdings 2" panose="05020102010507070707" pitchFamily="18" charset="2"/>
              <a:buNone/>
            </a:pPr>
            <a:r>
              <a:rPr lang="en-US" altLang="en-US" b="1" smtClean="0"/>
              <a:t>	while she is carrying eggs.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b="1" smtClean="0"/>
              <a:t>Fishermen must release her </a:t>
            </a:r>
          </a:p>
          <a:p>
            <a:pPr marL="273050" indent="-273050" eaLnBrk="1" hangingPunct="1">
              <a:buFont typeface="Wingdings 2" panose="05020102010507070707" pitchFamily="18" charset="2"/>
              <a:buNone/>
            </a:pPr>
            <a:r>
              <a:rPr lang="en-US" altLang="en-US" b="1" smtClean="0"/>
              <a:t>	immediately if she is caught.</a:t>
            </a:r>
          </a:p>
          <a:p>
            <a:pPr marL="273050" indent="-273050" eaLnBrk="1" hangingPunct="1">
              <a:buFont typeface="Wingdings 2" panose="05020102010507070707" pitchFamily="18" charset="2"/>
              <a:buNone/>
            </a:pPr>
            <a:endParaRPr lang="en-US" altLang="en-US" smtClean="0"/>
          </a:p>
          <a:p>
            <a:pPr marL="273050" indent="-273050" eaLnBrk="1" hangingPunct="1">
              <a:buFont typeface="Wingdings 2" panose="05020102010507070707" pitchFamily="18" charset="2"/>
              <a:buNone/>
            </a:pPr>
            <a:endParaRPr lang="en-US" altLang="en-US" smtClean="0"/>
          </a:p>
          <a:p>
            <a:pPr marL="273050" indent="-273050" eaLnBrk="1" hangingPunct="1">
              <a:buFont typeface="Wingdings 2" panose="05020102010507070707" pitchFamily="18" charset="2"/>
              <a:buNone/>
            </a:pPr>
            <a:endParaRPr lang="en-US" altLang="en-US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4057650"/>
            <a:ext cx="3733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0" y="1427163"/>
            <a:ext cx="9037638" cy="4068762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The Fiddler Crab</a:t>
            </a:r>
          </a:p>
          <a:p>
            <a:pPr lvl="1" eaLnBrk="1" hangingPunct="1"/>
            <a:r>
              <a:rPr lang="en-US" altLang="en-US" sz="2800" b="1" smtClean="0"/>
              <a:t>Females have 2 small claws</a:t>
            </a:r>
          </a:p>
          <a:p>
            <a:pPr lvl="1" eaLnBrk="1" hangingPunct="1"/>
            <a:r>
              <a:rPr lang="en-US" altLang="en-US" sz="2800" b="1" smtClean="0"/>
              <a:t>Males have one large claw and one small one</a:t>
            </a:r>
          </a:p>
          <a:p>
            <a:pPr lvl="1" eaLnBrk="1" hangingPunct="1"/>
            <a:r>
              <a:rPr lang="en-US" altLang="en-US" sz="2800" b="1" smtClean="0"/>
              <a:t>Can </a:t>
            </a:r>
            <a:r>
              <a:rPr lang="en-US" altLang="en-US" sz="2800" b="1" smtClean="0">
                <a:solidFill>
                  <a:srgbClr val="FF0000"/>
                </a:solidFill>
              </a:rPr>
              <a:t>regenerate</a:t>
            </a:r>
            <a:r>
              <a:rPr lang="en-US" altLang="en-US" sz="2800" b="1" smtClean="0"/>
              <a:t> new claws if they lose them</a:t>
            </a:r>
          </a:p>
          <a:p>
            <a:pPr lvl="1" eaLnBrk="1" hangingPunct="1"/>
            <a:r>
              <a:rPr lang="en-US" altLang="en-US" sz="2800" b="1" smtClean="0"/>
              <a:t>If the male loses his large claw, it will regenerate a new small one and the other one grows into a large claw</a:t>
            </a:r>
          </a:p>
          <a:p>
            <a:pPr lvl="1" eaLnBrk="1" hangingPunct="1"/>
            <a:r>
              <a:rPr lang="en-US" altLang="en-US" sz="2800" b="1" smtClean="0"/>
              <a:t>Burrow in small holes in the sand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7244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47938" y="5495925"/>
            <a:ext cx="381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Arial" panose="020B0604020202020204" pitchFamily="34" charset="0"/>
              </a:rPr>
              <a:t>A fiddler crab shows off his moves – he waves his brightly colored claw to impress the female crab</a:t>
            </a:r>
            <a:r>
              <a:rPr lang="en-US" altLang="en-US" sz="1800" i="1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3262313" y="533400"/>
            <a:ext cx="45720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fiddler crab video</a:t>
            </a: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44463" y="1317625"/>
            <a:ext cx="5045075" cy="40687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The Mole Crab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Lives in the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surf</a:t>
            </a:r>
            <a:r>
              <a:rPr lang="en-US" altLang="en-US" sz="3200" b="1" dirty="0" smtClean="0"/>
              <a:t> zone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Mostly Atlantic and Pacific regions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Buries itself in the sand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Extends its featherlike antennae to capture microscopic organisms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-1588"/>
            <a:ext cx="2297112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267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648200" y="609600"/>
            <a:ext cx="4343400" cy="65532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/>
              <a:t>The Hermit Crab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/>
              <a:t>Actually is NOT born with a shell! 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/>
              <a:t>Finds an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empty </a:t>
            </a:r>
            <a:r>
              <a:rPr lang="en-US" altLang="en-US" sz="3600" b="1" dirty="0" smtClean="0"/>
              <a:t>shell to live in.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/>
              <a:t>As it grows, it has to find a larger shell to move into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/>
              <a:t>Inhabit shallow coastal waters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/>
              <a:t>Scavengers mostly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957638"/>
            <a:ext cx="4376737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609600" y="28194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Hermit Crab changing shells video</a:t>
            </a:r>
            <a:endParaRPr lang="en-US" altLang="en-US" sz="180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228600" y="1509713"/>
            <a:ext cx="6288088" cy="4068762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The Spider Crab</a:t>
            </a:r>
          </a:p>
          <a:p>
            <a:pPr lvl="1" eaLnBrk="1" hangingPunct="1"/>
            <a:r>
              <a:rPr lang="en-US" altLang="en-US" sz="2800" b="1" smtClean="0"/>
              <a:t>Very </a:t>
            </a:r>
            <a:r>
              <a:rPr lang="en-US" altLang="en-US" sz="2800" b="1" smtClean="0">
                <a:solidFill>
                  <a:srgbClr val="FF0000"/>
                </a:solidFill>
              </a:rPr>
              <a:t>slow</a:t>
            </a:r>
            <a:r>
              <a:rPr lang="en-US" altLang="en-US" sz="2800" b="1" smtClean="0"/>
              <a:t> moving</a:t>
            </a:r>
          </a:p>
          <a:p>
            <a:pPr lvl="1" eaLnBrk="1" hangingPunct="1"/>
            <a:r>
              <a:rPr lang="en-US" altLang="en-US" sz="2800" b="1" smtClean="0"/>
              <a:t>No paddle-like appendages for swimming or digging</a:t>
            </a:r>
          </a:p>
          <a:p>
            <a:pPr lvl="1" eaLnBrk="1" hangingPunct="1"/>
            <a:r>
              <a:rPr lang="en-US" altLang="en-US" sz="2800" b="1" smtClean="0"/>
              <a:t>Pointed legs used for crawling on the ocean floor</a:t>
            </a:r>
          </a:p>
          <a:p>
            <a:pPr lvl="1" eaLnBrk="1" hangingPunct="1"/>
            <a:r>
              <a:rPr lang="en-US" altLang="en-US" sz="2800" b="1" smtClean="0"/>
              <a:t>Algae and barnacles likely to grow on its shell</a:t>
            </a:r>
          </a:p>
          <a:p>
            <a:pPr lvl="1" eaLnBrk="1" hangingPunct="1"/>
            <a:r>
              <a:rPr lang="en-US" altLang="en-US" sz="2800" b="1" smtClean="0"/>
              <a:t>Inhabits Atlantic and Pacific regions</a:t>
            </a:r>
          </a:p>
          <a:p>
            <a:pPr lvl="1" eaLnBrk="1" hangingPunct="1"/>
            <a:r>
              <a:rPr lang="en-US" altLang="en-US" sz="2800" b="1" smtClean="0"/>
              <a:t>Scavenges mostly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28600"/>
            <a:ext cx="22367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321175"/>
            <a:ext cx="27035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Crab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1275" y="1111250"/>
            <a:ext cx="3997325" cy="4068763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The Giant Spider Crab!!</a:t>
            </a:r>
          </a:p>
          <a:p>
            <a:pPr lvl="1" eaLnBrk="1" hangingPunct="1"/>
            <a:r>
              <a:rPr lang="en-US" altLang="en-US" sz="3200" b="1" smtClean="0"/>
              <a:t>Largest crab</a:t>
            </a:r>
          </a:p>
          <a:p>
            <a:pPr lvl="1" eaLnBrk="1" hangingPunct="1"/>
            <a:r>
              <a:rPr lang="en-US" altLang="en-US" sz="3200" b="1" smtClean="0"/>
              <a:t>Found in deep water s off the coast of Japan</a:t>
            </a:r>
          </a:p>
          <a:p>
            <a:pPr lvl="1" eaLnBrk="1" hangingPunct="1"/>
            <a:r>
              <a:rPr lang="en-US" altLang="en-US" sz="3200" b="1" smtClean="0"/>
              <a:t>Leg tip to leg tip = 4 meters!!  (almost </a:t>
            </a:r>
            <a:r>
              <a:rPr lang="en-US" altLang="en-US" sz="3200" b="1" smtClean="0">
                <a:solidFill>
                  <a:srgbClr val="FF0000"/>
                </a:solidFill>
              </a:rPr>
              <a:t>12</a:t>
            </a:r>
            <a:r>
              <a:rPr lang="en-US" altLang="en-US" sz="3200" b="1" smtClean="0"/>
              <a:t> feet long!!)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429000"/>
            <a:ext cx="44577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228600"/>
            <a:ext cx="6378575" cy="1293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Shrimp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 err="1" smtClean="0"/>
              <a:t>Kinda</a:t>
            </a:r>
            <a:r>
              <a:rPr lang="en-US" altLang="en-US" sz="2800" b="1" dirty="0" smtClean="0"/>
              <a:t> like a small version of the lobster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 smtClean="0"/>
              <a:t>Over 2800 described species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800" b="1" dirty="0" smtClean="0"/>
              <a:t>Gulf Shrimp – very popular shrimp for food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800" b="1" dirty="0" smtClean="0"/>
              <a:t>Mantis shrimp –largest of all shrimp at about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10 </a:t>
            </a:r>
            <a:r>
              <a:rPr lang="en-US" altLang="en-US" sz="2800" b="1" dirty="0" smtClean="0"/>
              <a:t>inches!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00450"/>
            <a:ext cx="4800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2286000" y="690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Mantis Shrimp video</a:t>
            </a:r>
            <a:endParaRPr lang="en-US" altLang="en-US" sz="180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638" y="282575"/>
            <a:ext cx="6376987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Copepods and Krill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-28575" y="1143000"/>
            <a:ext cx="9136063" cy="4068763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Copepods  - means “Oar feet”</a:t>
            </a:r>
          </a:p>
          <a:p>
            <a:pPr lvl="1" eaLnBrk="1" hangingPunct="1"/>
            <a:r>
              <a:rPr lang="en-US" altLang="en-US" sz="3200" b="1" smtClean="0"/>
              <a:t>most abundant crustacean in the ocean</a:t>
            </a:r>
          </a:p>
          <a:p>
            <a:pPr lvl="1" eaLnBrk="1" hangingPunct="1"/>
            <a:r>
              <a:rPr lang="en-US" altLang="en-US" sz="3200" b="1" smtClean="0"/>
              <a:t>Over </a:t>
            </a:r>
            <a:r>
              <a:rPr lang="en-US" altLang="en-US" sz="3200" b="1" smtClean="0">
                <a:solidFill>
                  <a:srgbClr val="FF0000"/>
                </a:solidFill>
              </a:rPr>
              <a:t>4500</a:t>
            </a:r>
            <a:r>
              <a:rPr lang="en-US" altLang="en-US" sz="3200" b="1" smtClean="0"/>
              <a:t> species</a:t>
            </a:r>
          </a:p>
          <a:p>
            <a:pPr lvl="1" eaLnBrk="1" hangingPunct="1"/>
            <a:r>
              <a:rPr lang="en-US" altLang="en-US" sz="3200" b="1" smtClean="0"/>
              <a:t>Feeds mainly on diatoms – so lives near ocean surface</a:t>
            </a:r>
          </a:p>
          <a:p>
            <a:pPr lvl="1" eaLnBrk="1" hangingPunct="1"/>
            <a:r>
              <a:rPr lang="en-US" altLang="en-US" sz="3200" b="1" smtClean="0"/>
              <a:t>Main food source for many animals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114800"/>
            <a:ext cx="3860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4114800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98450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Copepods and Krill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954963" cy="4068763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Krill</a:t>
            </a:r>
          </a:p>
          <a:p>
            <a:pPr lvl="1" eaLnBrk="1" hangingPunct="1"/>
            <a:r>
              <a:rPr lang="en-US" altLang="en-US" sz="2800" b="1" smtClean="0"/>
              <a:t>Looks like a shrimp but has </a:t>
            </a:r>
            <a:r>
              <a:rPr lang="en-US" altLang="en-US" sz="2800" b="1" smtClean="0">
                <a:solidFill>
                  <a:srgbClr val="FF0000"/>
                </a:solidFill>
              </a:rPr>
              <a:t>more</a:t>
            </a:r>
            <a:r>
              <a:rPr lang="en-US" altLang="en-US" sz="2800" b="1" smtClean="0"/>
              <a:t> than 10 legs – so its not a decapod</a:t>
            </a:r>
          </a:p>
          <a:p>
            <a:pPr lvl="1" eaLnBrk="1" hangingPunct="1"/>
            <a:r>
              <a:rPr lang="en-US" altLang="en-US" sz="2800" b="1" smtClean="0"/>
              <a:t>Most live in Arctic waters</a:t>
            </a:r>
          </a:p>
          <a:p>
            <a:pPr lvl="1" eaLnBrk="1" hangingPunct="1"/>
            <a:r>
              <a:rPr lang="en-US" altLang="en-US" sz="2800" b="1" smtClean="0"/>
              <a:t>Feeds mainly on diatoms – so lives near ocean surface</a:t>
            </a:r>
          </a:p>
          <a:p>
            <a:pPr lvl="1" eaLnBrk="1" hangingPunct="1"/>
            <a:r>
              <a:rPr lang="en-US" altLang="en-US" sz="2800" b="1" smtClean="0"/>
              <a:t>Main food source for many animals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0"/>
            <a:ext cx="457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95825"/>
            <a:ext cx="42672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765425" y="230188"/>
            <a:ext cx="6378575" cy="1293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Crustacean </a:t>
            </a:r>
            <a:br>
              <a:rPr lang="en-US" dirty="0" smtClean="0"/>
            </a:br>
            <a:r>
              <a:rPr lang="en-US" dirty="0" smtClean="0"/>
              <a:t>Basics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5334000" y="1625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z="3500" b="1" smtClean="0"/>
              <a:t>Phylum Arthropoda</a:t>
            </a:r>
          </a:p>
          <a:p>
            <a:pPr eaLnBrk="1" hangingPunct="1"/>
            <a:r>
              <a:rPr lang="en-US" altLang="en-US" sz="3500" b="1" smtClean="0"/>
              <a:t>Jointed appendages</a:t>
            </a:r>
          </a:p>
          <a:p>
            <a:pPr eaLnBrk="1" hangingPunct="1"/>
            <a:r>
              <a:rPr lang="en-US" altLang="en-US" sz="3500" b="1" smtClean="0"/>
              <a:t>Exoskeleton made of </a:t>
            </a:r>
            <a:r>
              <a:rPr lang="en-US" altLang="en-US" sz="3500" b="1" smtClean="0">
                <a:solidFill>
                  <a:srgbClr val="FF0000"/>
                </a:solidFill>
              </a:rPr>
              <a:t>chitin</a:t>
            </a:r>
          </a:p>
          <a:p>
            <a:pPr eaLnBrk="1" hangingPunct="1"/>
            <a:r>
              <a:rPr lang="en-US" altLang="en-US" sz="3500" b="1" smtClean="0"/>
              <a:t>Most undergo molting to grow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0"/>
            <a:ext cx="54784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http://www.mesa.edu.au/crustaceans/images/in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759200"/>
            <a:ext cx="522446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868363"/>
            <a:ext cx="7581900" cy="12922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Amphipods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Isopods</a:t>
            </a:r>
            <a:endParaRPr lang="en-US" sz="3200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-152400" y="2819400"/>
            <a:ext cx="9296400" cy="2667000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These are bottom dwelling crustaceans</a:t>
            </a:r>
          </a:p>
          <a:p>
            <a:pPr eaLnBrk="1" hangingPunct="1"/>
            <a:r>
              <a:rPr lang="en-US" altLang="en-US" sz="2800" b="1" smtClean="0"/>
              <a:t>Amphipods –means “both kinds of </a:t>
            </a:r>
            <a:r>
              <a:rPr lang="en-US" altLang="en-US" sz="2800" b="1" smtClean="0">
                <a:solidFill>
                  <a:srgbClr val="FF0000"/>
                </a:solidFill>
              </a:rPr>
              <a:t>feet</a:t>
            </a:r>
            <a:r>
              <a:rPr lang="en-US" altLang="en-US" sz="2800" b="1" smtClean="0"/>
              <a:t>”</a:t>
            </a:r>
          </a:p>
          <a:p>
            <a:pPr lvl="1" eaLnBrk="1" hangingPunct="1"/>
            <a:r>
              <a:rPr lang="en-US" altLang="en-US" sz="2800" b="1" smtClean="0"/>
              <a:t>Feet used for many purposes – jumping, walking, swimming, feeding, etc</a:t>
            </a:r>
          </a:p>
          <a:p>
            <a:pPr lvl="1" eaLnBrk="1" hangingPunct="1"/>
            <a:r>
              <a:rPr lang="en-US" altLang="en-US" sz="2800" b="1" smtClean="0"/>
              <a:t>Scuds and beach fleas</a:t>
            </a:r>
          </a:p>
          <a:p>
            <a:pPr lvl="1" eaLnBrk="1" hangingPunct="1"/>
            <a:r>
              <a:rPr lang="en-US" altLang="en-US" sz="2800" b="1" smtClean="0"/>
              <a:t>Feed on small inverts in the wet sand and on seaweed</a:t>
            </a:r>
          </a:p>
          <a:p>
            <a:pPr lvl="1" eaLnBrk="1" hangingPunct="1"/>
            <a:r>
              <a:rPr lang="en-US" altLang="en-US" sz="2800" b="1" smtClean="0"/>
              <a:t>Look like tiny shrimps that have flattened sides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244792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79400"/>
            <a:ext cx="6378575" cy="12922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Amphipods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Isopods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04800" y="1571625"/>
            <a:ext cx="8991600" cy="4070350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Isopods – means “same foot”</a:t>
            </a:r>
          </a:p>
          <a:p>
            <a:pPr lvl="1" eaLnBrk="1" hangingPunct="1"/>
            <a:r>
              <a:rPr lang="en-US" altLang="en-US" sz="3200" b="1" smtClean="0"/>
              <a:t>Several pairs of feet – all the </a:t>
            </a:r>
            <a:r>
              <a:rPr lang="en-US" altLang="en-US" sz="3200" b="1" smtClean="0">
                <a:solidFill>
                  <a:srgbClr val="FF0000"/>
                </a:solidFill>
              </a:rPr>
              <a:t>same </a:t>
            </a:r>
            <a:r>
              <a:rPr lang="en-US" altLang="en-US" sz="3200" b="1" smtClean="0"/>
              <a:t>size</a:t>
            </a:r>
          </a:p>
          <a:p>
            <a:pPr lvl="1" eaLnBrk="1" hangingPunct="1"/>
            <a:r>
              <a:rPr lang="en-US" altLang="en-US" sz="3200" b="1" smtClean="0"/>
              <a:t>Flattened bodies (from top to bottom)</a:t>
            </a:r>
          </a:p>
          <a:p>
            <a:pPr lvl="1" eaLnBrk="1" hangingPunct="1"/>
            <a:r>
              <a:rPr lang="en-US" altLang="en-US" sz="3200" b="1" smtClean="0"/>
              <a:t>7 pairs of legs </a:t>
            </a:r>
          </a:p>
          <a:p>
            <a:pPr lvl="1" eaLnBrk="1" hangingPunct="1"/>
            <a:r>
              <a:rPr lang="en-US" altLang="en-US" sz="3200" b="1" smtClean="0"/>
              <a:t>Some are herbivores</a:t>
            </a:r>
          </a:p>
          <a:p>
            <a:pPr lvl="1" eaLnBrk="1" hangingPunct="1"/>
            <a:r>
              <a:rPr lang="en-US" altLang="en-US" sz="3200" b="1" smtClean="0"/>
              <a:t>Some are parasitic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076575"/>
            <a:ext cx="3314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029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875" y="434975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Barnacle</a:t>
            </a:r>
            <a:endParaRPr 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92713" cy="5334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The barnacle’s body lies folded within its shell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It feeds by extending its </a:t>
            </a:r>
            <a:r>
              <a:rPr lang="en-US" sz="2800" b="1" dirty="0" smtClean="0">
                <a:solidFill>
                  <a:srgbClr val="FF0000"/>
                </a:solidFill>
              </a:rPr>
              <a:t>cirri </a:t>
            </a:r>
            <a:r>
              <a:rPr lang="en-US" sz="2800" b="1" dirty="0" smtClean="0"/>
              <a:t>to catch plankton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Considered to be a </a:t>
            </a:r>
            <a:r>
              <a:rPr lang="en-US" sz="2800" b="1" dirty="0" smtClean="0">
                <a:solidFill>
                  <a:srgbClr val="FF0000"/>
                </a:solidFill>
              </a:rPr>
              <a:t>filter</a:t>
            </a:r>
            <a:r>
              <a:rPr lang="en-US" sz="2800" b="1" dirty="0" smtClean="0"/>
              <a:t> feeder because they filter plankton and organic debris from the water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Settles onto a substrate (as a larva) and secretes a glue-like substance to attach themselves, and then develop into adult barnacles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0"/>
            <a:ext cx="246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4259263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6680200" y="46482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Balanus barnacles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Barnacle</a:t>
            </a:r>
            <a:endParaRPr lang="en-US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593725" y="2193925"/>
            <a:ext cx="5349875" cy="40703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It’s a hermaphrodite – has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both</a:t>
            </a:r>
            <a:r>
              <a:rPr lang="en-US" altLang="en-US" sz="3200" b="1" dirty="0" smtClean="0"/>
              <a:t> sex organs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Can NOT self fertilize though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An actual penis inserts sperm into the shell of a neighboring barnacle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Swimming larvae are shed into the water</a:t>
            </a:r>
            <a:endParaRPr lang="en-US" alt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49713"/>
            <a:ext cx="25336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2171700" y="1001713"/>
            <a:ext cx="45720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Barnacle Video</a:t>
            </a: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-33338"/>
            <a:ext cx="6378575" cy="129222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Barnacle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450975" y="985838"/>
            <a:ext cx="7693025" cy="407035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Gooseneck barnacles!</a:t>
            </a:r>
          </a:p>
          <a:p>
            <a:pPr lvl="1" eaLnBrk="1" hangingPunct="1"/>
            <a:r>
              <a:rPr lang="en-US" altLang="en-US" sz="3600" b="1" smtClean="0"/>
              <a:t>Named for the shape of their stalk</a:t>
            </a:r>
          </a:p>
          <a:p>
            <a:pPr lvl="1" eaLnBrk="1" hangingPunct="1"/>
            <a:r>
              <a:rPr lang="en-US" altLang="en-US" sz="3600" b="1" smtClean="0"/>
              <a:t>Able to bend in the current to capture </a:t>
            </a:r>
            <a:r>
              <a:rPr lang="en-US" altLang="en-US" sz="3600" b="1" smtClean="0">
                <a:solidFill>
                  <a:srgbClr val="FF0000"/>
                </a:solidFill>
              </a:rPr>
              <a:t>plankton</a:t>
            </a:r>
          </a:p>
          <a:p>
            <a:pPr lvl="1" eaLnBrk="1" hangingPunct="1"/>
            <a:r>
              <a:rPr lang="en-US" altLang="en-US" sz="3600" b="1" smtClean="0"/>
              <a:t>6 pairs of cirri extend to snatch up the prey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603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41788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48113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338" y="115888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Horseshoe Crab</a:t>
            </a:r>
            <a:endParaRPr lang="en-US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572000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NOT A TRUE CRAB!  NOT EVEN A CRUSTACEAN!</a:t>
            </a:r>
          </a:p>
          <a:p>
            <a:pPr eaLnBrk="1" hangingPunct="1"/>
            <a:r>
              <a:rPr lang="en-US" altLang="en-US" sz="2800" b="1" smtClean="0"/>
              <a:t>More closely related to </a:t>
            </a:r>
            <a:r>
              <a:rPr lang="en-US" altLang="en-US" sz="2800" b="1" smtClean="0">
                <a:solidFill>
                  <a:srgbClr val="FF0000"/>
                </a:solidFill>
              </a:rPr>
              <a:t>spiders</a:t>
            </a:r>
            <a:r>
              <a:rPr lang="en-US" altLang="en-US" sz="2800" b="1" smtClean="0"/>
              <a:t> and scorpions!</a:t>
            </a:r>
          </a:p>
          <a:p>
            <a:pPr eaLnBrk="1" hangingPunct="1"/>
            <a:r>
              <a:rPr lang="en-US" altLang="en-US" sz="2800" b="1" smtClean="0"/>
              <a:t>Class Merostomata (same phylum – Arthropoda)</a:t>
            </a:r>
          </a:p>
          <a:p>
            <a:pPr eaLnBrk="1" hangingPunct="1"/>
            <a:r>
              <a:rPr lang="en-US" altLang="en-US" sz="2800" b="1" smtClean="0"/>
              <a:t>Inhabits Atlantic and Gulf Coasts</a:t>
            </a:r>
          </a:p>
          <a:p>
            <a:pPr eaLnBrk="1" hangingPunct="1"/>
            <a:r>
              <a:rPr lang="en-US" altLang="en-US" sz="2800" b="1" smtClean="0"/>
              <a:t>Feeds on small mollusks and crustaceans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162425"/>
            <a:ext cx="35052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42164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3"/>
          <p:cNvSpPr>
            <a:spLocks noChangeArrowheads="1"/>
          </p:cNvSpPr>
          <p:nvPr/>
        </p:nvSpPr>
        <p:spPr bwMode="auto">
          <a:xfrm>
            <a:off x="990600" y="996950"/>
            <a:ext cx="45720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Hermit Crab video # 2</a:t>
            </a: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20638"/>
            <a:ext cx="6378575" cy="1293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Horseshoe Crab</a:t>
            </a:r>
            <a:endParaRPr lang="en-US" dirty="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1195388"/>
            <a:ext cx="4572000" cy="5334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4 </a:t>
            </a:r>
            <a:r>
              <a:rPr lang="en-US" sz="2800" b="1" dirty="0" smtClean="0"/>
              <a:t>eyes – 2 simple eyes and 2 compound eyes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Book gills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6 pairs of legs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set of legs are pinching claws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In males, the 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claw is shaped like a boxing glove.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The rest are walking legs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err="1" smtClean="0"/>
              <a:t>Telson</a:t>
            </a:r>
            <a:r>
              <a:rPr lang="en-US" sz="2800" b="1" dirty="0" smtClean="0"/>
              <a:t> – spiked tail – used to flip itself over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4900"/>
            <a:ext cx="4392613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28600" y="901700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Horseshoe Crab</a:t>
            </a:r>
            <a:endParaRPr lang="en-US" dirty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52400" y="2193925"/>
            <a:ext cx="4343400" cy="46640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Late spring…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1000s of horseshoe crabs invade sandy beaches and marshes to lay their eggs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Swimming juveniles hatch in about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2 </a:t>
            </a:r>
            <a:r>
              <a:rPr lang="en-US" altLang="en-US" sz="3200" b="1" dirty="0" smtClean="0"/>
              <a:t>weeks and are carried out with the tide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/>
              <a:t>Lifespan – 20 years!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450056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525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659063" y="206375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Crustacean Features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175" y="1169988"/>
            <a:ext cx="9034463" cy="5688012"/>
          </a:xfrm>
        </p:spPr>
        <p:txBody>
          <a:bodyPr/>
          <a:lstStyle/>
          <a:p>
            <a:pPr eaLnBrk="1" hangingPunct="1"/>
            <a:r>
              <a:rPr lang="en-US" altLang="en-US" sz="3400" b="1" smtClean="0"/>
              <a:t>2 segments</a:t>
            </a:r>
          </a:p>
          <a:p>
            <a:pPr lvl="1" eaLnBrk="1" hangingPunct="1"/>
            <a:r>
              <a:rPr lang="en-US" altLang="en-US" sz="2600" b="1" smtClean="0"/>
              <a:t>Cephalothorax – head and chest region</a:t>
            </a:r>
          </a:p>
          <a:p>
            <a:pPr lvl="1" eaLnBrk="1" hangingPunct="1"/>
            <a:r>
              <a:rPr lang="en-US" altLang="en-US" sz="2600" b="1" smtClean="0"/>
              <a:t>Abdomen – including </a:t>
            </a:r>
            <a:r>
              <a:rPr lang="en-US" altLang="en-US" sz="2600" b="1" smtClean="0">
                <a:solidFill>
                  <a:srgbClr val="FF0000"/>
                </a:solidFill>
              </a:rPr>
              <a:t>tail </a:t>
            </a:r>
            <a:r>
              <a:rPr lang="en-US" altLang="en-US" sz="2600" b="1" smtClean="0"/>
              <a:t>(if present)</a:t>
            </a:r>
          </a:p>
          <a:p>
            <a:pPr eaLnBrk="1" hangingPunct="1"/>
            <a:r>
              <a:rPr lang="en-US" altLang="en-US" sz="3400" b="1" smtClean="0">
                <a:solidFill>
                  <a:srgbClr val="FF0000"/>
                </a:solidFill>
              </a:rPr>
              <a:t>Carapace</a:t>
            </a:r>
            <a:r>
              <a:rPr lang="en-US" altLang="en-US" sz="3400" b="1" smtClean="0"/>
              <a:t> – part of exoskeleton that covers head and chest</a:t>
            </a:r>
          </a:p>
          <a:p>
            <a:pPr eaLnBrk="1" hangingPunct="1"/>
            <a:r>
              <a:rPr lang="en-US" altLang="en-US" sz="3400" b="1" smtClean="0"/>
              <a:t>Lobsters, crabs, and shrimp have </a:t>
            </a:r>
            <a:r>
              <a:rPr lang="en-US" altLang="en-US" sz="3400" b="1" smtClean="0">
                <a:solidFill>
                  <a:srgbClr val="FF0000"/>
                </a:solidFill>
              </a:rPr>
              <a:t>5</a:t>
            </a:r>
            <a:r>
              <a:rPr lang="en-US" altLang="en-US" sz="3400" b="1" smtClean="0"/>
              <a:t> pairs of legs and are called the decapods (“10 legs”)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00600"/>
            <a:ext cx="3581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914400"/>
            <a:ext cx="91487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5425" y="150813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Crustacean </a:t>
            </a:r>
            <a:br>
              <a:rPr lang="en-US" dirty="0" smtClean="0"/>
            </a:br>
            <a:r>
              <a:rPr lang="en-US" dirty="0" smtClean="0"/>
              <a:t>Features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76200" y="3733800"/>
            <a:ext cx="9067800" cy="2971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600" b="1" dirty="0" smtClean="0"/>
              <a:t>Head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600" b="1" dirty="0" smtClean="0"/>
              <a:t>2 eyes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600" b="1" dirty="0" smtClean="0"/>
              <a:t>2 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pairs</a:t>
            </a:r>
            <a:r>
              <a:rPr lang="en-US" altLang="en-US" sz="2600" b="1" dirty="0" smtClean="0"/>
              <a:t> of antennae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600" b="1" dirty="0" smtClean="0"/>
              <a:t>Mouthparts for feeding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altLang="en-US" sz="26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600" b="1" dirty="0"/>
              <a:t>Thorax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600" b="1" dirty="0"/>
              <a:t>Food-getting appendage (usually claws)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600" b="1" dirty="0"/>
              <a:t>The </a:t>
            </a:r>
            <a:r>
              <a:rPr lang="en-US" altLang="en-US" sz="2600" b="1" dirty="0">
                <a:solidFill>
                  <a:srgbClr val="FF0000"/>
                </a:solidFill>
              </a:rPr>
              <a:t>walking</a:t>
            </a:r>
            <a:r>
              <a:rPr lang="en-US" altLang="en-US" sz="2600" b="1" dirty="0"/>
              <a:t> legs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600" b="1" dirty="0"/>
              <a:t>Some have swimmerets – small </a:t>
            </a:r>
            <a:r>
              <a:rPr lang="en-US" altLang="en-US" sz="2600" b="1" dirty="0" err="1"/>
              <a:t>paddlelike</a:t>
            </a:r>
            <a:r>
              <a:rPr lang="en-US" altLang="en-US" sz="2600" b="1" dirty="0"/>
              <a:t> appendages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altLang="en-US" dirty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altLang="en-US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altLang="en-US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308225" y="7938"/>
            <a:ext cx="6378575" cy="1293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Lobster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2667000"/>
          </a:xfrm>
        </p:spPr>
        <p:txBody>
          <a:bodyPr/>
          <a:lstStyle/>
          <a:p>
            <a:pPr eaLnBrk="1" hangingPunct="1"/>
            <a:r>
              <a:rPr lang="en-US" altLang="en-US" sz="2400" b="1" smtClean="0"/>
              <a:t>The spiny lobster – found in Gulf of Mexico</a:t>
            </a:r>
          </a:p>
          <a:p>
            <a:pPr eaLnBrk="1" hangingPunct="1"/>
            <a:r>
              <a:rPr lang="en-US" altLang="en-US" sz="2400" b="1" smtClean="0"/>
              <a:t>Known to be aggressive towards each other</a:t>
            </a:r>
          </a:p>
          <a:p>
            <a:pPr eaLnBrk="1" hangingPunct="1"/>
            <a:r>
              <a:rPr lang="en-US" altLang="en-US" sz="2400" b="1" smtClean="0"/>
              <a:t>Can </a:t>
            </a:r>
            <a:r>
              <a:rPr lang="en-US" altLang="en-US" sz="2400" b="1" smtClean="0">
                <a:solidFill>
                  <a:srgbClr val="FF0000"/>
                </a:solidFill>
              </a:rPr>
              <a:t>regenerate</a:t>
            </a:r>
            <a:r>
              <a:rPr lang="en-US" altLang="en-US" sz="2400" b="1" smtClean="0"/>
              <a:t> appendages</a:t>
            </a:r>
          </a:p>
          <a:p>
            <a:pPr eaLnBrk="1" hangingPunct="1"/>
            <a:r>
              <a:rPr lang="en-US" altLang="en-US" sz="2400" b="1" smtClean="0"/>
              <a:t>Predators, but may also scavenge on the remains of dead animals</a:t>
            </a:r>
          </a:p>
          <a:p>
            <a:pPr eaLnBrk="1" hangingPunct="1"/>
            <a:r>
              <a:rPr lang="en-US" altLang="en-US" sz="2400" b="1" smtClean="0"/>
              <a:t>Annual migration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0650"/>
            <a:ext cx="41148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32238"/>
            <a:ext cx="36576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667000" y="222250"/>
            <a:ext cx="6378575" cy="1292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American Lobster and Spiny Lobster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638800" y="1524000"/>
            <a:ext cx="3406775" cy="5029200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The American lobster has </a:t>
            </a:r>
            <a:r>
              <a:rPr lang="en-US" altLang="en-US" sz="2800" b="1" smtClean="0">
                <a:solidFill>
                  <a:srgbClr val="FF0000"/>
                </a:solidFill>
              </a:rPr>
              <a:t>claws</a:t>
            </a:r>
            <a:r>
              <a:rPr lang="en-US" altLang="en-US" sz="2800" b="1" smtClean="0"/>
              <a:t> on its first 4 legs, lacking in the spiny lobster</a:t>
            </a:r>
          </a:p>
          <a:p>
            <a:pPr eaLnBrk="1" hangingPunct="1"/>
            <a:r>
              <a:rPr lang="en-US" altLang="en-US" sz="2800" b="1" smtClean="0"/>
              <a:t>The spiny lobster has a pair of </a:t>
            </a:r>
            <a:r>
              <a:rPr lang="en-US" altLang="en-US" sz="2800" b="1" smtClean="0">
                <a:solidFill>
                  <a:srgbClr val="FF0000"/>
                </a:solidFill>
              </a:rPr>
              <a:t>horns</a:t>
            </a:r>
            <a:r>
              <a:rPr lang="en-US" altLang="en-US" sz="2800" b="1" smtClean="0"/>
              <a:t> above the eyes, lacking in the true lobster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410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4196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438400" y="398463"/>
            <a:ext cx="6378575" cy="1293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Lobster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76200" y="1165225"/>
            <a:ext cx="4724400" cy="5540375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/>
              <a:t>One way digestive tract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/>
              <a:t>Breathes using gills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/>
              <a:t>Blue blood because of </a:t>
            </a:r>
            <a:r>
              <a:rPr lang="en-US" altLang="en-US" sz="5100" b="1" dirty="0" err="1" smtClean="0"/>
              <a:t>hemocyanin</a:t>
            </a:r>
            <a:r>
              <a:rPr lang="en-US" altLang="en-US" sz="5100" b="1" dirty="0" smtClean="0"/>
              <a:t> – an O</a:t>
            </a:r>
            <a:r>
              <a:rPr lang="en-US" altLang="en-US" sz="5100" b="1" baseline="-25000" dirty="0" smtClean="0"/>
              <a:t>2</a:t>
            </a:r>
            <a:r>
              <a:rPr lang="en-US" altLang="en-US" sz="5100" b="1" dirty="0" smtClean="0"/>
              <a:t> binder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>
                <a:solidFill>
                  <a:srgbClr val="FF0000"/>
                </a:solidFill>
              </a:rPr>
              <a:t>One</a:t>
            </a:r>
            <a:r>
              <a:rPr lang="en-US" altLang="en-US" sz="5100" b="1" dirty="0" smtClean="0"/>
              <a:t> chambered heart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/>
              <a:t>Open circulatory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/>
              <a:t>Antennae used as sensory receptors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dirty="0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476625"/>
            <a:ext cx="42672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Lobster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228600" y="1255713"/>
            <a:ext cx="3429000" cy="5334000"/>
          </a:xfrm>
        </p:spPr>
        <p:txBody>
          <a:bodyPr rtlCol="0"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Sexual reproduction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Female carries fertilized eggs on her </a:t>
            </a:r>
            <a:r>
              <a:rPr lang="en-US" sz="2800" b="1" dirty="0" smtClean="0">
                <a:solidFill>
                  <a:srgbClr val="FF0000"/>
                </a:solidFill>
              </a:rPr>
              <a:t>swimmerets</a:t>
            </a:r>
            <a:r>
              <a:rPr lang="en-US" sz="2800" b="1" dirty="0" smtClean="0"/>
              <a:t> for about a year before they hatch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She is called a “berried female”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Fishermen must release her if caught.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err="1" smtClean="0"/>
              <a:t>Planktonic</a:t>
            </a:r>
            <a:r>
              <a:rPr lang="en-US" sz="2800" b="1" dirty="0" smtClean="0"/>
              <a:t> larval stage.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2657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4233863" y="3444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3"/>
              </a:rPr>
              <a:t>Lobsters reproduction video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2130425" y="-338138"/>
            <a:ext cx="6376988" cy="1293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Crab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63875" y="609600"/>
            <a:ext cx="6003925" cy="53340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900" b="1" dirty="0" smtClean="0"/>
              <a:t>Two body segments – cephalothorax and abdomen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900" b="1" dirty="0" smtClean="0"/>
              <a:t>No tail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900" b="1" dirty="0" smtClean="0"/>
              <a:t>Sex of the crab is indicated on its </a:t>
            </a:r>
            <a:r>
              <a:rPr lang="en-US" altLang="en-US" sz="2900" b="1" dirty="0" smtClean="0">
                <a:solidFill>
                  <a:srgbClr val="FF0000"/>
                </a:solidFill>
              </a:rPr>
              <a:t>underbelly.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900" b="1" dirty="0" smtClean="0"/>
              <a:t>Diet </a:t>
            </a:r>
            <a:endParaRPr lang="en-US" altLang="en-US" sz="2900" b="1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900" b="1" dirty="0"/>
              <a:t>Mainly dead plant and animal matter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900" b="1" dirty="0"/>
              <a:t>Some are herbivores – feeding mostly on </a:t>
            </a:r>
            <a:r>
              <a:rPr lang="en-US" altLang="en-US" sz="2900" b="1" dirty="0">
                <a:solidFill>
                  <a:srgbClr val="FF0000"/>
                </a:solidFill>
              </a:rPr>
              <a:t>algae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900" b="1" dirty="0"/>
              <a:t>Some are predatory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900" b="1" dirty="0"/>
              <a:t>Claws are used to shred food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900" b="1" dirty="0"/>
              <a:t>Mouthparts tear food into even smaller </a:t>
            </a:r>
            <a:r>
              <a:rPr lang="en-US" altLang="en-US" sz="2900" b="1" dirty="0" smtClean="0"/>
              <a:t>pieces</a:t>
            </a:r>
            <a:r>
              <a:rPr lang="en-US" altLang="en-US" sz="2900" dirty="0" smtClean="0"/>
              <a:t>			</a:t>
            </a:r>
            <a:r>
              <a:rPr lang="en-US" altLang="en-US" dirty="0" smtClean="0"/>
              <a:t>		      	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dirty="0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339975"/>
            <a:ext cx="30638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"/>
          <p:cNvSpPr>
            <a:spLocks noChangeArrowheads="1"/>
          </p:cNvSpPr>
          <p:nvPr/>
        </p:nvSpPr>
        <p:spPr bwMode="auto">
          <a:xfrm>
            <a:off x="2133600" y="0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Male</a:t>
            </a:r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4268788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Female</a:t>
            </a:r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62525"/>
            <a:ext cx="25908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651375"/>
            <a:ext cx="3063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17441</TotalTime>
  <Words>1036</Words>
  <Application>Microsoft Office PowerPoint</Application>
  <PresentationFormat>On-screen Show (4:3)</PresentationFormat>
  <Paragraphs>177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Calibri</vt:lpstr>
      <vt:lpstr>Wingdings 2</vt:lpstr>
      <vt:lpstr>Times New Roman</vt:lpstr>
      <vt:lpstr>Vapor Trail</vt:lpstr>
      <vt:lpstr>Crustaceans</vt:lpstr>
      <vt:lpstr>Crustacean  Basics</vt:lpstr>
      <vt:lpstr>Crustacean Features</vt:lpstr>
      <vt:lpstr>Crustacean  Features</vt:lpstr>
      <vt:lpstr>The Lobster</vt:lpstr>
      <vt:lpstr>American Lobster and Spiny Lobster</vt:lpstr>
      <vt:lpstr>The Lobster</vt:lpstr>
      <vt:lpstr>The Lobster</vt:lpstr>
      <vt:lpstr>The Crab</vt:lpstr>
      <vt:lpstr>The Crab</vt:lpstr>
      <vt:lpstr>The Crab</vt:lpstr>
      <vt:lpstr>PowerPoint Presentation</vt:lpstr>
      <vt:lpstr>PowerPoint Presentation</vt:lpstr>
      <vt:lpstr>PowerPoint Presentation</vt:lpstr>
      <vt:lpstr>PowerPoint Presentation</vt:lpstr>
      <vt:lpstr>The Crab</vt:lpstr>
      <vt:lpstr>The Shrimp</vt:lpstr>
      <vt:lpstr>Copepods and Krill</vt:lpstr>
      <vt:lpstr>Copepods and Krill</vt:lpstr>
      <vt:lpstr>Amphipods  and  Isopods</vt:lpstr>
      <vt:lpstr>Amphipods  and  Isopods</vt:lpstr>
      <vt:lpstr>The Barnacle</vt:lpstr>
      <vt:lpstr>The Barnacle</vt:lpstr>
      <vt:lpstr>The Barnacle</vt:lpstr>
      <vt:lpstr>The Horseshoe Crab</vt:lpstr>
      <vt:lpstr>The Horseshoe Crab</vt:lpstr>
      <vt:lpstr>The Horseshoe Crab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Crustaceans</dc:title>
  <dc:creator>curejunkie</dc:creator>
  <cp:lastModifiedBy>Adam</cp:lastModifiedBy>
  <cp:revision>27</cp:revision>
  <dcterms:created xsi:type="dcterms:W3CDTF">2009-12-31T23:23:42Z</dcterms:created>
  <dcterms:modified xsi:type="dcterms:W3CDTF">2016-03-08T09:02:36Z</dcterms:modified>
</cp:coreProperties>
</file>